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59" r:id="rId2"/>
    <p:sldId id="258" r:id="rId3"/>
    <p:sldId id="277" r:id="rId4"/>
    <p:sldId id="261" r:id="rId5"/>
    <p:sldId id="276" r:id="rId6"/>
    <p:sldId id="260" r:id="rId7"/>
    <p:sldId id="281" r:id="rId8"/>
    <p:sldId id="265" r:id="rId9"/>
    <p:sldId id="266" r:id="rId10"/>
    <p:sldId id="267" r:id="rId11"/>
    <p:sldId id="268" r:id="rId12"/>
    <p:sldId id="269" r:id="rId13"/>
    <p:sldId id="282" r:id="rId14"/>
    <p:sldId id="256" r:id="rId15"/>
    <p:sldId id="257" r:id="rId16"/>
    <p:sldId id="271" r:id="rId17"/>
    <p:sldId id="272" r:id="rId18"/>
    <p:sldId id="273" r:id="rId19"/>
    <p:sldId id="263" r:id="rId20"/>
    <p:sldId id="264" r:id="rId21"/>
    <p:sldId id="270" r:id="rId22"/>
    <p:sldId id="274" r:id="rId23"/>
    <p:sldId id="275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3" autoAdjust="0"/>
    <p:restoredTop sz="94625" autoAdjust="0"/>
  </p:normalViewPr>
  <p:slideViewPr>
    <p:cSldViewPr>
      <p:cViewPr varScale="1">
        <p:scale>
          <a:sx n="88" d="100"/>
          <a:sy n="88" d="100"/>
        </p:scale>
        <p:origin x="-3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D945DD53-BA32-4A00-AC39-2F6DD5DEE19C}" type="datetimeFigureOut">
              <a:rPr lang="ru-RU"/>
              <a:pPr>
                <a:defRPr/>
              </a:pPr>
              <a:t>25.02.2015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CEE55C71-5227-44AD-9218-89FB31AAE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</p:grpSp>
      <p:sp>
        <p:nvSpPr>
          <p:cNvPr id="922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CAAD6-5017-4E42-8D3E-1936292B2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EEFF-DD60-4E93-9402-720EBD71A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D65A8-E970-46B8-9AF4-2FA9C3EFB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C8538-924C-49E4-9AAA-8F7EFDA44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1DD92-0F38-4BCB-8FD5-9C1D2BCAE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FB2F0-3C7E-4CC1-BEEA-14435BC31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12141-19A3-4A4A-AF15-263B4A02F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E99B0-553F-454F-B8F4-8C62C3472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2623C-E70E-4539-9E61-EFA49C83C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2C9EF-9916-4DE5-B84E-659EF903F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1ABA-38A8-4F0F-B26E-67AB65000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79B84-38B7-4E3A-BB98-4A2AD2DB5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Tahoma" charset="0"/>
              </a:endParaRPr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DC10EA9A-788E-49BF-98F6-9FCD62F2F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slide" Target="slide7.xml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slide" Target="slide6.xml"/><Relationship Id="rId5" Type="http://schemas.openxmlformats.org/officeDocument/2006/relationships/image" Target="../media/image37.jpeg"/><Relationship Id="rId10" Type="http://schemas.openxmlformats.org/officeDocument/2006/relationships/slide" Target="slide7.xml"/><Relationship Id="rId4" Type="http://schemas.openxmlformats.org/officeDocument/2006/relationships/image" Target="../media/image36.jpeg"/><Relationship Id="rId9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28600"/>
            <a:ext cx="8229600" cy="3124200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dirty="0" smtClean="0"/>
              <a:t>Министерство образования и науки Самарской области</a:t>
            </a:r>
            <a:br>
              <a:rPr lang="ru-RU" sz="1400" dirty="0" smtClean="0"/>
            </a:br>
            <a:r>
              <a:rPr lang="ru-RU" sz="1400" dirty="0" smtClean="0"/>
              <a:t>Государственное автономное образовательное учреждение</a:t>
            </a:r>
            <a:br>
              <a:rPr lang="ru-RU" sz="1400" dirty="0" smtClean="0"/>
            </a:br>
            <a:r>
              <a:rPr lang="ru-RU" sz="1400" dirty="0" smtClean="0"/>
              <a:t>дополнительного профессионального образования</a:t>
            </a:r>
            <a:br>
              <a:rPr lang="ru-RU" sz="1400" dirty="0" smtClean="0"/>
            </a:br>
            <a:r>
              <a:rPr lang="ru-RU" sz="1400" dirty="0" smtClean="0"/>
              <a:t>(повышение квалификации) специалистов</a:t>
            </a:r>
            <a:br>
              <a:rPr lang="ru-RU" sz="1400" dirty="0" smtClean="0"/>
            </a:br>
            <a:r>
              <a:rPr lang="ru-RU" sz="1400" b="1" dirty="0" smtClean="0"/>
              <a:t>Самарский областной институт повышения квалификации</a:t>
            </a:r>
            <a:br>
              <a:rPr lang="ru-RU" sz="1400" b="1" dirty="0" smtClean="0"/>
            </a:br>
            <a:r>
              <a:rPr lang="ru-RU" sz="1400" b="1" dirty="0" smtClean="0"/>
              <a:t>и переподготовки работников образования</a:t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2895600"/>
            <a:ext cx="6400800" cy="27432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МУЛЬТИМЕДИЙНОЕ ДИДАКТИЧЕСКОЕ ПОСОБИЕ</a:t>
            </a:r>
          </a:p>
          <a:p>
            <a:pPr eaLnBrk="1" hangingPunct="1">
              <a:defRPr/>
            </a:pPr>
            <a:r>
              <a:rPr lang="ru-RU" sz="2000" dirty="0" smtClean="0"/>
              <a:t>ДЛЯ РОДИТЕЛЕЙ И ДЕТЕЙ СРЕДНЕГО</a:t>
            </a:r>
          </a:p>
          <a:p>
            <a:pPr eaLnBrk="1" hangingPunct="1">
              <a:defRPr/>
            </a:pPr>
            <a:r>
              <a:rPr lang="ru-RU" sz="2000" dirty="0" smtClean="0"/>
              <a:t>ДОШКОЛЬНОГО ВОЗРАСТА</a:t>
            </a:r>
          </a:p>
          <a:p>
            <a:pPr eaLnBrk="1" hangingPunct="1">
              <a:defRPr/>
            </a:pPr>
            <a:r>
              <a:rPr lang="ru-RU" sz="2000" dirty="0" smtClean="0"/>
              <a:t>«ОЗНАКОМЛЕНИЕ С ПОСУДОЙ»</a:t>
            </a:r>
          </a:p>
          <a:p>
            <a:pPr eaLnBrk="1" hangingPunct="1">
              <a:defRPr/>
            </a:pPr>
            <a:endParaRPr lang="ru-RU" sz="2000" dirty="0"/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/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/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/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МОЛОДЕЦ!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ПОМОГИ ЛУНТИКУ ПРИГОТОВИТЬ ОБЕД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674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32146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Сков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"/>
            <a:ext cx="1905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Но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04800"/>
            <a:ext cx="1905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i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0574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981200"/>
            <a:ext cx="1905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Мис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733800"/>
            <a:ext cx="1905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Термо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3733800"/>
            <a:ext cx="1905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5257800"/>
            <a:ext cx="1905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52578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11" action="ppaction://hlinksldjump" highlightClick="1"/>
          </p:cNvPr>
          <p:cNvSpPr/>
          <p:nvPr/>
        </p:nvSpPr>
        <p:spPr>
          <a:xfrm>
            <a:off x="152400" y="152400"/>
            <a:ext cx="1042416" cy="1042416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hlinkClick r:id="rId12" action="ppaction://hlinksldjump"/>
          </p:cNvPr>
          <p:cNvSpPr txBox="1"/>
          <p:nvPr/>
        </p:nvSpPr>
        <p:spPr>
          <a:xfrm>
            <a:off x="8595452" y="304800"/>
            <a:ext cx="548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/>
          <a:lstStyle/>
          <a:p>
            <a:r>
              <a:rPr lang="ru-RU" dirty="0" smtClean="0"/>
              <a:t>МОЛОДЕЦ!!!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8763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/>
              <a:t>НАКРОЙ НА СТОЛ К ОБЕДУ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676400"/>
            <a:ext cx="32004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28575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60020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343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4196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1276" y="4495800"/>
            <a:ext cx="2654778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rId8" action="ppaction://hlinksldjump" highlightClick="1"/>
          </p:cNvPr>
          <p:cNvSpPr/>
          <p:nvPr/>
        </p:nvSpPr>
        <p:spPr>
          <a:xfrm>
            <a:off x="457200" y="228600"/>
            <a:ext cx="1042416" cy="1042416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9" action="ppaction://hlinksldjump"/>
          </p:cNvPr>
          <p:cNvSpPr txBox="1"/>
          <p:nvPr/>
        </p:nvSpPr>
        <p:spPr>
          <a:xfrm>
            <a:off x="8305800" y="228600"/>
            <a:ext cx="548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8077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ИДЕМ В ГОСТИ К КОЛОБКУ НА ОБЕД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287201_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4572000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1000"/>
            <a:ext cx="25400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362200"/>
            <a:ext cx="25400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495800"/>
            <a:ext cx="25400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495800"/>
            <a:ext cx="25400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495800"/>
            <a:ext cx="25400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rId8" action="ppaction://hlinksldjump" highlightClick="1"/>
          </p:cNvPr>
          <p:cNvSpPr/>
          <p:nvPr/>
        </p:nvSpPr>
        <p:spPr>
          <a:xfrm>
            <a:off x="0" y="381000"/>
            <a:ext cx="737616" cy="890016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9" action="ppaction://hlinksldjump"/>
          </p:cNvPr>
          <p:cNvSpPr txBox="1"/>
          <p:nvPr/>
        </p:nvSpPr>
        <p:spPr>
          <a:xfrm>
            <a:off x="8382000" y="533400"/>
            <a:ext cx="548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91996E-6 L -0.44167 0.28869 " pathEditMode="relative" ptsTypes="AA"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8545E-6 L -0.03333 -0.19986 " pathEditMode="relative" ptsTypes="AA">
                                      <p:cBhvr>
                                        <p:cTn id="14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УМНИЦА!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ЧАС </a:t>
            </a:r>
            <a:r>
              <a:rPr lang="ru-RU" dirty="0" smtClean="0"/>
              <a:t>ОБЕДЕННЫЙ </a:t>
            </a:r>
            <a:r>
              <a:rPr lang="ru-RU" dirty="0"/>
              <a:t>ПРИШЕЛ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Подготовил  воспитатель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МБДОУ Детский сад № 61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Кировского района города Самара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Китранова Вера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николаевна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i 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057400"/>
            <a:ext cx="472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Тарел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1905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Заварочный-чайн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1905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Столовый-нож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28600"/>
            <a:ext cx="1905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_ (2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1752600"/>
            <a:ext cx="1905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Соль-и-перец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429000"/>
            <a:ext cx="1905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3429000"/>
            <a:ext cx="1905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Набор-ножей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1905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 descr="_ (3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5105400"/>
            <a:ext cx="1905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8584E-6 L 0.6 4.3858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2498 L 0.42084 0.041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9.50729E-7 L 0.575 -0.23317 " pathEditMode="relative" ptsTypes="AA">
                                      <p:cBhvr>
                                        <p:cTn id="22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5.8501E-6 L 0.35833 -0.45523 " pathEditMode="relative" ptsTypes="AA">
                                      <p:cBhvr>
                                        <p:cTn id="34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МОЛОДЕЦ!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/>
              <a:t>Чайная посуда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52400"/>
            <a:ext cx="5715000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352800"/>
            <a:ext cx="1905000" cy="140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352800"/>
            <a:ext cx="1905000" cy="140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429000"/>
            <a:ext cx="1905000" cy="140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029200"/>
            <a:ext cx="1905000" cy="140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5029200"/>
            <a:ext cx="1905000" cy="140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5029200"/>
            <a:ext cx="1905000" cy="140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Управляющая кнопка: домой 8">
            <a:hlinkClick r:id="rId10" action="ppaction://hlinksldjump" highlightClick="1"/>
          </p:cNvPr>
          <p:cNvSpPr/>
          <p:nvPr/>
        </p:nvSpPr>
        <p:spPr>
          <a:xfrm>
            <a:off x="304800" y="304800"/>
            <a:ext cx="1042416" cy="1042416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hlinkClick r:id="rId11" action="ppaction://hlinksldjump"/>
          </p:cNvPr>
          <p:cNvSpPr txBox="1"/>
          <p:nvPr/>
        </p:nvSpPr>
        <p:spPr>
          <a:xfrm>
            <a:off x="8153400" y="304800"/>
            <a:ext cx="548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?</a:t>
            </a:r>
            <a:endParaRPr lang="ru-RU" sz="6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 -6 -3.94865 -6 L -0.19999 -0.41082">
                                      <p:cBhvr additive="repl"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1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2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2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ЖЕЛАЕМ УСПЕХОВ!</a:t>
            </a:r>
            <a:endParaRPr lang="ru-RU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МОЛОДЕЦ!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ПОСОБИЕ НАПРАВЛЕНО НА ФОРМИРОВАНИЕ У ДЕТЕЙ ЛЮБОЗНАТЕЛЬНОСТИ ПОЗНАВАТЕЛЬНОЙ МОТИВАЦИИ, ФОМИРОВАНИЕ ПОЗНАВАТЕЛЬНЫХ ДЕЙСТВИЙ, РВЗЫИТИЕ ВООБРАЖЕНИЯ, ПРЕДСТПАВЛЕНИЙ ОБ ОБЪЕКТАХ ОКРУЖАЮЩЕГО МИРА, О СВОЙСТВАХ (ФОРМЕ ЦВЕТЕ РАЗМЕРЕ МАТЕРИАЛЕ).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АННОТАЦИЯ</a:t>
            </a: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295400" y="2057400"/>
            <a:ext cx="6477000" cy="3581400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ИЗМЕНИЛСЯ СОЦИАЛЬНЫЙ ЗАКАЗ</a:t>
            </a:r>
          </a:p>
          <a:p>
            <a:pPr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ИЗМЕНИЛАСЬ СОЦИАЛЬНО-ЭКОНОМИЧЕСКАЯ СИТУАЦИЯ</a:t>
            </a:r>
          </a:p>
          <a:p>
            <a:pPr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ИЗМЕНИЛИСЬ ДЕТИ</a:t>
            </a:r>
          </a:p>
          <a:p>
            <a:pPr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ГОСУДАРСТВО ИЗМЕНИЛО НОРМАТИВНО-ПРАВОВУЮ БАЗУ</a:t>
            </a:r>
          </a:p>
          <a:p>
            <a:pPr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ПРИНЯТ ФЕДЕРАЛЬНЫЙ ГОСУДАРСТВЕННЫЙ СТАНДАРТ ОБРАЗОВАНИЯ ДО</a:t>
            </a:r>
          </a:p>
          <a:p>
            <a:pPr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524000" y="533400"/>
            <a:ext cx="6629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ПРОГНОЗИРУЕМЫЙ  РЕЗУЛЬТАТ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СФОРМИРОВАННО У ДЕТЕЙ УМЕНИЕ РАЗЛИЧПТЬ И НАЗЫВАТЬ, КЛАССИФИЦИРОВАТЬ ПОСУДУ.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СФОРМИРОВАННО У ДЕТЕЙ ЭЛЕМЕНТАРНОГО  УМЕНИЯ РАБОТЫ С КОМПЬЮТЕРОМ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СФОРМИРОВАННО  ЛОГИЧЕСКОЕ МЫШЛЕНИЕ, РАЗВИТА МЕЛКАЯ МОТОРИКА РУК  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АКТИВИЗИРОВАН АКТИВЕЫЙ СЛОВАРЬ ДЕТЕЙ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87362"/>
          </a:xfrm>
          <a:noFill/>
        </p:spPr>
        <p:txBody>
          <a:bodyPr/>
          <a:lstStyle/>
          <a:p>
            <a:r>
              <a:rPr lang="ru-RU" sz="1800" dirty="0" smtClean="0">
                <a:effectLst/>
                <a:latin typeface="Times New Roman" pitchFamily="18" charset="0"/>
              </a:rPr>
              <a:t>ОПИСАНИЕ ИГРЫ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85800"/>
            <a:ext cx="8229600" cy="55626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effectLst/>
                <a:latin typeface="Times New Roman" pitchFamily="18" charset="0"/>
              </a:rPr>
              <a:t>ЧАЕПИТИЕ                                                  Рассмотри картинки. Определи какая посуда чайная. Нажми на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effectLst/>
                <a:latin typeface="Times New Roman" pitchFamily="18" charset="0"/>
              </a:rPr>
              <a:t>                                                                        картинку курсором, если ответ правильный картинка будет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effectLst/>
                <a:latin typeface="Times New Roman" pitchFamily="18" charset="0"/>
              </a:rPr>
              <a:t>                                                                        вращаться, если не правильно она удалится.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effectLst/>
                <a:latin typeface="Times New Roman" pitchFamily="18" charset="0"/>
              </a:rPr>
              <a:t>ИДЕМ В ГОСТИ К КОЛОБКУ                   Рассмотри картинки и определи какая посуда нужна для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effectLst/>
                <a:latin typeface="Times New Roman" pitchFamily="18" charset="0"/>
              </a:rPr>
              <a:t>НА ОБЕД                                                       приготовления обеда. Как называется такая посуда. Нажми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effectLst/>
                <a:latin typeface="Times New Roman" pitchFamily="18" charset="0"/>
              </a:rPr>
              <a:t>                                                                        курсором на картинку, если ответ правильный то картинка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effectLst/>
                <a:latin typeface="Times New Roman" pitchFamily="18" charset="0"/>
              </a:rPr>
              <a:t>                                                                        переместиться к колобку, если неправильно, она будет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effectLst/>
                <a:latin typeface="Times New Roman" pitchFamily="18" charset="0"/>
              </a:rPr>
              <a:t>                                                                        вращаться.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effectLst/>
                <a:latin typeface="Times New Roman" pitchFamily="18" charset="0"/>
              </a:rPr>
              <a:t>ЧАС ОБЕДЕННЫЙ ПРИШЕЛ                    Рассмотри картинки внимательно. Расставь обеденную посуду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effectLst/>
                <a:latin typeface="Times New Roman" pitchFamily="18" charset="0"/>
              </a:rPr>
              <a:t>                                                                        на стол. Если ответ правильный, картинка переместится на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effectLst/>
                <a:latin typeface="Times New Roman" pitchFamily="18" charset="0"/>
              </a:rPr>
              <a:t>                                                                        стол, если нет, то она исчезнет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effectLst/>
                <a:latin typeface="Times New Roman" pitchFamily="18" charset="0"/>
              </a:rPr>
              <a:t>ПОМОГИ ЛУНТИКУ                                  Внимательно рассмотри картинки, определи какая посуда                                                                                                                 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effectLst/>
                <a:latin typeface="Times New Roman" pitchFamily="18" charset="0"/>
              </a:rPr>
              <a:t>ПРИГОТОВИТЬ ОБЕД                               нужна для приготовления обеда. Нажми на картинку, если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effectLst/>
                <a:latin typeface="Times New Roman" pitchFamily="18" charset="0"/>
              </a:rPr>
              <a:t>                                                                       ответ правильный, то картинка будет вращаться, если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effectLst/>
                <a:latin typeface="Times New Roman" pitchFamily="18" charset="0"/>
              </a:rPr>
              <a:t>                                                                        неверный то она исчезнет.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effectLst/>
                <a:latin typeface="Times New Roman" pitchFamily="18" charset="0"/>
              </a:rPr>
              <a:t>ЧАЙНАЯ ПОСУДА                                     Рассмотри картинки внимательно. Определи какая посуда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effectLst/>
                <a:latin typeface="Times New Roman" pitchFamily="18" charset="0"/>
              </a:rPr>
              <a:t>                                                                        нужна для чаепития. Нажми на картинку, если ответ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effectLst/>
                <a:latin typeface="Times New Roman" pitchFamily="18" charset="0"/>
              </a:rPr>
              <a:t>                                                                        правильный картинка будет неподвижна, если неверный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effectLst/>
                <a:latin typeface="Times New Roman" pitchFamily="18" charset="0"/>
              </a:rPr>
              <a:t>                                                                        картинка будет вращаться.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effectLst/>
                <a:latin typeface="Times New Roman" pitchFamily="18" charset="0"/>
              </a:rPr>
              <a:t>НАКРОЙ НА СТОЛ К ОББЕДУ                 Рассмотри картинки. Определи какая посуда называется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effectLst/>
                <a:latin typeface="Times New Roman" pitchFamily="18" charset="0"/>
              </a:rPr>
              <a:t>                                                                        столовой и для чего она предназначена. Нажми на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effectLst/>
                <a:latin typeface="Times New Roman" pitchFamily="18" charset="0"/>
              </a:rPr>
              <a:t>                                                                        картинку если ответ правильный картинка будет вращаться,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 smtClean="0">
                <a:effectLst/>
                <a:latin typeface="Times New Roman" pitchFamily="18" charset="0"/>
              </a:rPr>
              <a:t>                                                                        если неправильный, то картинка исчезнет.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dirty="0" smtClean="0">
              <a:effectLst/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dirty="0" smtClean="0">
              <a:effectLst/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dirty="0" smtClean="0">
              <a:effectLst/>
              <a:latin typeface="Times New Roman" pitchFamily="18" charset="0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4114800" y="6019800"/>
            <a:ext cx="1447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Убери лишнее</a:t>
            </a:r>
            <a:endParaRPr lang="ru-RU" sz="1200" dirty="0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086600" y="5943600"/>
            <a:ext cx="1447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Перемещение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 (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86000"/>
            <a:ext cx="2438400" cy="2438400"/>
          </a:xfrm>
          <a:prstGeom prst="rect">
            <a:avLst/>
          </a:prstGeom>
          <a:noFill/>
        </p:spPr>
      </p:pic>
      <p:sp>
        <p:nvSpPr>
          <p:cNvPr id="21511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4800" y="152400"/>
            <a:ext cx="2362200" cy="2057400"/>
          </a:xfrm>
          <a:prstGeom prst="cloudCallout">
            <a:avLst>
              <a:gd name="adj1" fmla="val 806"/>
              <a:gd name="adj2" fmla="val 1149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1515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324600" y="3962400"/>
            <a:ext cx="2209800" cy="1828800"/>
          </a:xfrm>
          <a:prstGeom prst="cloudCallout">
            <a:avLst>
              <a:gd name="adj1" fmla="val 11208"/>
              <a:gd name="adj2" fmla="val 5668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69925" y="1066800"/>
            <a:ext cx="1808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ПЕРЕМЕЩЕНИЕ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7010400" y="4495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6918325" y="4527550"/>
            <a:ext cx="115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УБЕРИ</a:t>
            </a:r>
          </a:p>
          <a:p>
            <a:r>
              <a:rPr lang="ru-RU"/>
              <a:t>ЛИШНЕЕ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69925" y="3003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Чаепитие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10000"/>
            <a:ext cx="25146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25146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762000"/>
            <a:ext cx="3886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733800"/>
            <a:ext cx="28003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228600" y="152400"/>
            <a:ext cx="813816" cy="737616"/>
          </a:xfrm>
          <a:prstGeom prst="actionButtonHo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hlinkClick r:id="rId7" action="ppaction://hlinksldjump"/>
          </p:cNvPr>
          <p:cNvSpPr txBox="1"/>
          <p:nvPr/>
        </p:nvSpPr>
        <p:spPr>
          <a:xfrm>
            <a:off x="8229600" y="152400"/>
            <a:ext cx="548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349</TotalTime>
  <Words>376</Words>
  <Application>Microsoft Office PowerPoint</Application>
  <PresentationFormat>Экран (4:3)</PresentationFormat>
  <Paragraphs>78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Разрез</vt:lpstr>
      <vt:lpstr>Министерство образования и науки Самарской области Государственное автономное образовательное учреждение дополнительного профессионального образования (повышение квалификации) специалистов Самарский областной институт повышения квалификации и переподготовки работников образования       </vt:lpstr>
      <vt:lpstr>                                     Подготовил  воспитатель  МБДОУ Детский сад № 61                                                          Кировского района города Самара                                                             Китранова Вера николаевна </vt:lpstr>
      <vt:lpstr>АННОТАЦИЯ          </vt:lpstr>
      <vt:lpstr>АКТУАЛЬНОСТЬ         </vt:lpstr>
      <vt:lpstr>ПРОГНОЗИРУЕМЫЙ  РЕЗУЛЬТАТ</vt:lpstr>
      <vt:lpstr>ОПИСАНИЕ ИГРЫ</vt:lpstr>
      <vt:lpstr>Слайд 7</vt:lpstr>
      <vt:lpstr>Чаепитие</vt:lpstr>
      <vt:lpstr>Слайд 9</vt:lpstr>
      <vt:lpstr>МОЛОДЕЦ!</vt:lpstr>
      <vt:lpstr>ПОМОГИ ЛУНТИКУ ПРИГОТОВИТЬ ОБЕД</vt:lpstr>
      <vt:lpstr>Слайд 12</vt:lpstr>
      <vt:lpstr>МОЛОДЕЦ!!!</vt:lpstr>
      <vt:lpstr>НАКРОЙ НА СТОЛ К ОБЕДУ</vt:lpstr>
      <vt:lpstr>Слайд 15</vt:lpstr>
      <vt:lpstr>ИДЕМ В ГОСТИ К КОЛОБКУ НА ОБЕД</vt:lpstr>
      <vt:lpstr>Слайд 17</vt:lpstr>
      <vt:lpstr>УМНИЦА!</vt:lpstr>
      <vt:lpstr>ЧАС ОБЕДЕННЫЙ ПРИШЕЛ</vt:lpstr>
      <vt:lpstr>Слайд 20</vt:lpstr>
      <vt:lpstr>МОЛОДЕЦ!</vt:lpstr>
      <vt:lpstr>Чайная посуда</vt:lpstr>
      <vt:lpstr>Слайд 23</vt:lpstr>
      <vt:lpstr>ЖЕЛАЕМ УСПЕХОВ!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cde</dc:creator>
  <cp:lastModifiedBy>Sad61</cp:lastModifiedBy>
  <cp:revision>27</cp:revision>
  <cp:lastPrinted>1601-01-01T00:00:00Z</cp:lastPrinted>
  <dcterms:created xsi:type="dcterms:W3CDTF">1601-01-01T00:00:00Z</dcterms:created>
  <dcterms:modified xsi:type="dcterms:W3CDTF">2015-02-25T10:42:59Z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