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0" r:id="rId5"/>
    <p:sldId id="261" r:id="rId6"/>
    <p:sldId id="264" r:id="rId7"/>
    <p:sldId id="269" r:id="rId8"/>
    <p:sldId id="265" r:id="rId9"/>
    <p:sldId id="262" r:id="rId10"/>
    <p:sldId id="271" r:id="rId11"/>
    <p:sldId id="270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102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326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339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75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007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93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649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12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31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1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070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24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575A-B1F1-4CFF-A26A-04849A11D63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2EE50-D0B6-4404-9E62-9A6383FB5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15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" y="569277"/>
            <a:ext cx="11506200" cy="608377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муниципальное бюджетное дошкольное образовательное учреждение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Детский сад комбинированного вида №61» городского округа </a:t>
            </a:r>
            <a:r>
              <a:rPr lang="ru-RU" dirty="0" smtClean="0"/>
              <a:t>Самара</a:t>
            </a:r>
          </a:p>
          <a:p>
            <a:endParaRPr lang="ru-RU" sz="3900" dirty="0" smtClean="0"/>
          </a:p>
          <a:p>
            <a:endParaRPr lang="ru-RU" sz="3900" dirty="0"/>
          </a:p>
          <a:p>
            <a:r>
              <a:rPr lang="ru-RU" sz="5700" dirty="0"/>
              <a:t>Мастер-класс </a:t>
            </a:r>
            <a:r>
              <a:rPr lang="ru-RU" sz="5700" dirty="0" smtClean="0"/>
              <a:t>«Применение </a:t>
            </a:r>
            <a:r>
              <a:rPr lang="ru-RU" sz="5700" dirty="0"/>
              <a:t>игрового набора «ДАРЫ </a:t>
            </a:r>
            <a:r>
              <a:rPr lang="ru-RU" sz="5700" dirty="0" smtClean="0"/>
              <a:t>ФРЕБЕЛЯ для познавательного развития детей дошкольного возраста»</a:t>
            </a:r>
          </a:p>
          <a:p>
            <a:endParaRPr lang="ru-RU" sz="2800" dirty="0" smtClean="0"/>
          </a:p>
          <a:p>
            <a:pPr indent="7440613" algn="l">
              <a:tabLst>
                <a:tab pos="7440613" algn="l"/>
              </a:tabLst>
            </a:pPr>
            <a:endParaRPr lang="ru-RU" dirty="0"/>
          </a:p>
          <a:p>
            <a:pPr indent="7440613" algn="l">
              <a:tabLst>
                <a:tab pos="7440613" algn="l"/>
              </a:tabLst>
            </a:pPr>
            <a:endParaRPr lang="ru-RU" dirty="0" smtClean="0"/>
          </a:p>
          <a:p>
            <a:pPr indent="8340725" algn="l">
              <a:tabLst>
                <a:tab pos="7440613" algn="l"/>
              </a:tabLst>
            </a:pPr>
            <a:r>
              <a:rPr lang="ru-RU" dirty="0" smtClean="0"/>
              <a:t>Воспитатель </a:t>
            </a:r>
            <a:r>
              <a:rPr lang="ru-RU" dirty="0" smtClean="0"/>
              <a:t>группы №2</a:t>
            </a:r>
          </a:p>
          <a:p>
            <a:pPr indent="8340725" algn="l">
              <a:tabLst>
                <a:tab pos="7440613" algn="l"/>
              </a:tabLst>
            </a:pPr>
            <a:r>
              <a:rPr lang="ru-RU" dirty="0" smtClean="0"/>
              <a:t>МБДОУ «Детский сад №61»</a:t>
            </a:r>
          </a:p>
          <a:p>
            <a:pPr indent="8340725" algn="l">
              <a:tabLst>
                <a:tab pos="7440613" algn="l"/>
              </a:tabLst>
            </a:pPr>
            <a:r>
              <a:rPr lang="ru-RU" dirty="0" smtClean="0"/>
              <a:t>Черкасова В. Ю. </a:t>
            </a:r>
          </a:p>
          <a:p>
            <a:pPr indent="7440613" algn="l">
              <a:tabLst>
                <a:tab pos="7440613" algn="l"/>
              </a:tabLst>
            </a:pPr>
            <a:endParaRPr lang="ru-RU" dirty="0"/>
          </a:p>
          <a:p>
            <a:pPr indent="7440613" algn="l">
              <a:tabLst>
                <a:tab pos="7440613" algn="l"/>
              </a:tabLst>
            </a:pP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Самара,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76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«Чей домик?»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2479" y="1710231"/>
            <a:ext cx="7533782" cy="47069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Ребенок вытягивает из мешочка фигурку животного. </a:t>
            </a:r>
            <a:r>
              <a:rPr lang="ru-RU" dirty="0" err="1"/>
              <a:t>Называетживотное</a:t>
            </a:r>
            <a:r>
              <a:rPr lang="ru-RU" dirty="0"/>
              <a:t> и вспоминает, как называется и выглядит его дом. А затем выбирает подходящий из предложенных карточек-шаблонов и строит </a:t>
            </a:r>
            <a:r>
              <a:rPr lang="ru-RU" dirty="0" smtClean="0"/>
              <a:t>модель домика.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Варианты домиков:</a:t>
            </a:r>
          </a:p>
          <a:p>
            <a:r>
              <a:rPr lang="ru-RU" dirty="0" smtClean="0"/>
              <a:t>берлога</a:t>
            </a:r>
          </a:p>
          <a:p>
            <a:r>
              <a:rPr lang="ru-RU" dirty="0" smtClean="0"/>
              <a:t>будка</a:t>
            </a:r>
          </a:p>
          <a:p>
            <a:r>
              <a:rPr lang="ru-RU" dirty="0"/>
              <a:t>с</a:t>
            </a:r>
            <a:r>
              <a:rPr lang="ru-RU" dirty="0" smtClean="0"/>
              <a:t>кворечник</a:t>
            </a:r>
          </a:p>
          <a:p>
            <a:r>
              <a:rPr lang="ru-RU" dirty="0" smtClean="0"/>
              <a:t>аквариум</a:t>
            </a:r>
          </a:p>
          <a:p>
            <a:r>
              <a:rPr lang="ru-RU" dirty="0" smtClean="0"/>
              <a:t>соты</a:t>
            </a:r>
          </a:p>
          <a:p>
            <a:r>
              <a:rPr lang="ru-RU" dirty="0" smtClean="0"/>
              <a:t>муравейник</a:t>
            </a:r>
          </a:p>
          <a:p>
            <a:r>
              <a:rPr lang="ru-RU" dirty="0" smtClean="0"/>
              <a:t>гнездо и т.д.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739" y="1690688"/>
            <a:ext cx="3354279" cy="447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44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«Веселый огород»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51" y="4201620"/>
            <a:ext cx="3048000" cy="228600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51" y="1690688"/>
            <a:ext cx="3048000" cy="228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0350" y="1690688"/>
            <a:ext cx="3584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Красная девица </a:t>
            </a:r>
            <a:endParaRPr lang="ru-RU" dirty="0" smtClean="0"/>
          </a:p>
          <a:p>
            <a:r>
              <a:rPr lang="ru-RU" dirty="0" smtClean="0"/>
              <a:t>Росла </a:t>
            </a:r>
            <a:r>
              <a:rPr lang="ru-RU" dirty="0"/>
              <a:t>в темнице, </a:t>
            </a:r>
            <a:endParaRPr lang="ru-RU" dirty="0" smtClean="0"/>
          </a:p>
          <a:p>
            <a:r>
              <a:rPr lang="ru-RU" dirty="0" smtClean="0"/>
              <a:t>Люди </a:t>
            </a:r>
            <a:r>
              <a:rPr lang="ru-RU" dirty="0"/>
              <a:t>в руки брали, </a:t>
            </a:r>
            <a:endParaRPr lang="ru-RU" dirty="0" smtClean="0"/>
          </a:p>
          <a:p>
            <a:r>
              <a:rPr lang="ru-RU" dirty="0" smtClean="0"/>
              <a:t>Косы </a:t>
            </a:r>
            <a:r>
              <a:rPr lang="ru-RU" dirty="0"/>
              <a:t>обрывали. </a:t>
            </a:r>
            <a:endParaRPr lang="ru-RU" dirty="0" smtClean="0"/>
          </a:p>
          <a:p>
            <a:r>
              <a:rPr lang="ru-RU" dirty="0" smtClean="0"/>
              <a:t>(морковь)</a:t>
            </a:r>
          </a:p>
          <a:p>
            <a:endParaRPr lang="ru-RU" dirty="0"/>
          </a:p>
          <a:p>
            <a:r>
              <a:rPr lang="ru-RU" dirty="0" smtClean="0"/>
              <a:t>Под </a:t>
            </a:r>
            <a:r>
              <a:rPr lang="ru-RU" dirty="0"/>
              <a:t>землею подрастала, </a:t>
            </a:r>
            <a:endParaRPr lang="ru-RU" dirty="0" smtClean="0"/>
          </a:p>
          <a:p>
            <a:r>
              <a:rPr lang="ru-RU" dirty="0" smtClean="0"/>
              <a:t>Круглой </a:t>
            </a:r>
            <a:r>
              <a:rPr lang="ru-RU" dirty="0"/>
              <a:t>и бордовой стала. </a:t>
            </a:r>
            <a:endParaRPr lang="ru-RU" dirty="0" smtClean="0"/>
          </a:p>
          <a:p>
            <a:r>
              <a:rPr lang="ru-RU" dirty="0" smtClean="0"/>
              <a:t>Под </a:t>
            </a:r>
            <a:r>
              <a:rPr lang="ru-RU" dirty="0"/>
              <a:t>дождем на грядке мокла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попала в борщ к </a:t>
            </a:r>
            <a:r>
              <a:rPr lang="ru-RU" dirty="0" smtClean="0"/>
              <a:t>нам…</a:t>
            </a:r>
          </a:p>
          <a:p>
            <a:r>
              <a:rPr lang="ru-RU" dirty="0" smtClean="0"/>
              <a:t>(свекла)</a:t>
            </a:r>
            <a:endParaRPr lang="ru-RU" dirty="0"/>
          </a:p>
          <a:p>
            <a:endParaRPr lang="ru-RU" dirty="0" smtClean="0"/>
          </a:p>
          <a:p>
            <a:r>
              <a:rPr lang="ru-RU" dirty="0"/>
              <a:t>Уродилась я на славу, </a:t>
            </a:r>
            <a:endParaRPr lang="ru-RU" dirty="0" smtClean="0"/>
          </a:p>
          <a:p>
            <a:r>
              <a:rPr lang="ru-RU" dirty="0" smtClean="0"/>
              <a:t>Голова </a:t>
            </a:r>
            <a:r>
              <a:rPr lang="ru-RU" dirty="0"/>
              <a:t>бела, кудрява. </a:t>
            </a:r>
            <a:endParaRPr lang="ru-RU" dirty="0" smtClean="0"/>
          </a:p>
          <a:p>
            <a:r>
              <a:rPr lang="ru-RU" dirty="0" smtClean="0"/>
              <a:t>Кто </a:t>
            </a:r>
            <a:r>
              <a:rPr lang="ru-RU" dirty="0"/>
              <a:t>любит щи — </a:t>
            </a:r>
            <a:endParaRPr lang="ru-RU" dirty="0" smtClean="0"/>
          </a:p>
          <a:p>
            <a:r>
              <a:rPr lang="ru-RU" dirty="0" smtClean="0"/>
              <a:t>Меня </a:t>
            </a:r>
            <a:r>
              <a:rPr lang="ru-RU" dirty="0"/>
              <a:t>в них ищи. </a:t>
            </a:r>
            <a:endParaRPr lang="ru-RU" dirty="0" smtClean="0"/>
          </a:p>
          <a:p>
            <a:r>
              <a:rPr lang="ru-RU" dirty="0" smtClean="0"/>
              <a:t>(капуста)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43800" y="1681163"/>
            <a:ext cx="429324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Он на грядке вырастает, </a:t>
            </a:r>
            <a:endParaRPr lang="ru-RU" dirty="0" smtClean="0"/>
          </a:p>
          <a:p>
            <a:r>
              <a:rPr lang="ru-RU" dirty="0" smtClean="0"/>
              <a:t>Никого </a:t>
            </a:r>
            <a:r>
              <a:rPr lang="ru-RU" dirty="0"/>
              <a:t>не обижает. </a:t>
            </a:r>
            <a:endParaRPr lang="ru-RU" dirty="0" smtClean="0"/>
          </a:p>
          <a:p>
            <a:r>
              <a:rPr lang="ru-RU" dirty="0" smtClean="0"/>
              <a:t>Ну</a:t>
            </a:r>
            <a:r>
              <a:rPr lang="ru-RU" dirty="0"/>
              <a:t>, а плачут все вокруг, </a:t>
            </a:r>
            <a:endParaRPr lang="ru-RU" dirty="0" smtClean="0"/>
          </a:p>
          <a:p>
            <a:r>
              <a:rPr lang="ru-RU" dirty="0" smtClean="0"/>
              <a:t>Потому </a:t>
            </a:r>
            <a:r>
              <a:rPr lang="ru-RU" dirty="0"/>
              <a:t>что чистят… </a:t>
            </a:r>
            <a:endParaRPr lang="ru-RU" dirty="0" smtClean="0"/>
          </a:p>
          <a:p>
            <a:r>
              <a:rPr lang="ru-RU" dirty="0" smtClean="0"/>
              <a:t>(лук)</a:t>
            </a:r>
          </a:p>
          <a:p>
            <a:endParaRPr lang="ru-RU" dirty="0"/>
          </a:p>
          <a:p>
            <a:r>
              <a:rPr lang="ru-RU" dirty="0"/>
              <a:t>Круглый бок, желтый бок, </a:t>
            </a:r>
            <a:endParaRPr lang="ru-RU" dirty="0" smtClean="0"/>
          </a:p>
          <a:p>
            <a:r>
              <a:rPr lang="ru-RU" dirty="0" smtClean="0"/>
              <a:t>Сидит </a:t>
            </a:r>
            <a:r>
              <a:rPr lang="ru-RU" dirty="0"/>
              <a:t>в грядке колобок. </a:t>
            </a:r>
            <a:endParaRPr lang="ru-RU" dirty="0" smtClean="0"/>
          </a:p>
          <a:p>
            <a:r>
              <a:rPr lang="ru-RU" dirty="0" smtClean="0"/>
              <a:t>Врос </a:t>
            </a:r>
            <a:r>
              <a:rPr lang="ru-RU" dirty="0"/>
              <a:t>в землю крепко.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же это? </a:t>
            </a:r>
            <a:endParaRPr lang="ru-RU" dirty="0" smtClean="0"/>
          </a:p>
          <a:p>
            <a:r>
              <a:rPr lang="ru-RU" dirty="0" smtClean="0"/>
              <a:t>(репка)</a:t>
            </a:r>
            <a:endParaRPr lang="ru-RU" dirty="0"/>
          </a:p>
          <a:p>
            <a:endParaRPr lang="ru-RU" dirty="0"/>
          </a:p>
          <a:p>
            <a:r>
              <a:rPr lang="ru-RU" dirty="0"/>
              <a:t>На кустах тепличных красные плоды, </a:t>
            </a:r>
            <a:endParaRPr lang="ru-RU" dirty="0" smtClean="0"/>
          </a:p>
          <a:p>
            <a:r>
              <a:rPr lang="ru-RU" dirty="0" smtClean="0"/>
              <a:t>Толстые</a:t>
            </a:r>
            <a:r>
              <a:rPr lang="ru-RU" dirty="0"/>
              <a:t>, пузатые, узнаешь их ты?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большие ягоды на веточках висят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нетерпеньем просятся в овощной салат. (</a:t>
            </a:r>
            <a:r>
              <a:rPr lang="ru-RU" dirty="0" smtClean="0"/>
              <a:t>помидор)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78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«Путешествие на Луну»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37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Игровое упражнение «Построй ракету». Используя плоские или объемные детали дети строят свою ракету.</a:t>
            </a:r>
          </a:p>
          <a:p>
            <a:r>
              <a:rPr lang="ru-RU" sz="2400" dirty="0" smtClean="0"/>
              <a:t>Опыт «Как образуются кратеры». Используя шары из набора </a:t>
            </a:r>
            <a:r>
              <a:rPr lang="en-US" sz="2400" dirty="0" smtClean="0"/>
              <a:t>J (</a:t>
            </a:r>
            <a:r>
              <a:rPr lang="ru-RU" sz="2400" dirty="0" smtClean="0"/>
              <a:t>метеориты</a:t>
            </a:r>
            <a:r>
              <a:rPr lang="en-US" sz="2400" dirty="0" smtClean="0"/>
              <a:t>)</a:t>
            </a:r>
            <a:r>
              <a:rPr lang="ru-RU" sz="2400" dirty="0" smtClean="0"/>
              <a:t> имитируем столкновение с поверхностью Луны (кинетический песок).</a:t>
            </a:r>
          </a:p>
          <a:p>
            <a:r>
              <a:rPr lang="ru-RU" sz="2400" dirty="0" smtClean="0"/>
              <a:t>Опыт «Что такое приливы и отливы». Используя шар из набора 2 и емкость с водой наблюдаем как изменяется уровень воды. С помощью наборов 7,8,9 моделируем процесс приливов и отливом в зависимости от положения Луны</a:t>
            </a:r>
          </a:p>
          <a:p>
            <a:r>
              <a:rPr lang="ru-RU" sz="2400" dirty="0" smtClean="0"/>
              <a:t>Опыт «Как светит Луна». Используем темную коробку с отверстиями и шар из набора 2, обернутый в фольгу (имитирует Луну) и размещенный в центре коробки. С помощью фонаря создаем солнечный свет и наблюдаем в отверстия, как он отражается от поверхности Луны. </a:t>
            </a:r>
          </a:p>
          <a:p>
            <a:r>
              <a:rPr lang="ru-RU" sz="2400" dirty="0" smtClean="0"/>
              <a:t>Игровое упражнение «Фазы Луны». Используя 7 набор и изображения основных фаз Луны моделируем их на столе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72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Эффективность </a:t>
            </a:r>
            <a:r>
              <a:rPr lang="ru-RU" dirty="0" smtClean="0"/>
              <a:t>использования игрового </a:t>
            </a:r>
            <a:r>
              <a:rPr lang="ru-RU" dirty="0"/>
              <a:t>набора </a:t>
            </a:r>
            <a:r>
              <a:rPr lang="ru-RU" dirty="0" smtClean="0"/>
              <a:t>«</a:t>
            </a:r>
            <a:r>
              <a:rPr lang="ru-RU" dirty="0"/>
              <a:t>Д</a:t>
            </a:r>
            <a:r>
              <a:rPr lang="ru-RU" dirty="0" smtClean="0"/>
              <a:t>ары Фребеля</a:t>
            </a:r>
            <a:r>
              <a:rPr lang="ru-RU" dirty="0"/>
              <a:t>» </a:t>
            </a:r>
            <a:r>
              <a:rPr lang="ru-RU" dirty="0" smtClean="0"/>
              <a:t>в развитии познавательных способностей дошкольников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7171"/>
            <a:ext cx="10515600" cy="3969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Результатом регулярного использования набора «Дары Фребеля» в нашей группе является:</a:t>
            </a:r>
          </a:p>
          <a:p>
            <a:pPr marL="0" indent="0">
              <a:buNone/>
            </a:pPr>
            <a:r>
              <a:rPr lang="ru-RU" dirty="0" smtClean="0"/>
              <a:t>1. Систематизация </a:t>
            </a:r>
            <a:r>
              <a:rPr lang="ru-RU" dirty="0"/>
              <a:t>и разработка игр и упражнений с детьми </a:t>
            </a:r>
            <a:r>
              <a:rPr lang="ru-RU" dirty="0" smtClean="0"/>
              <a:t>разного возраста </a:t>
            </a:r>
          </a:p>
          <a:p>
            <a:pPr marL="0" indent="0">
              <a:buNone/>
            </a:pPr>
            <a:r>
              <a:rPr lang="ru-RU" dirty="0" smtClean="0"/>
              <a:t>2. Рост познавательной активности, любознательности, творческих способностей, конструктивных навыков детей, повышается интерес к экспериментированию.</a:t>
            </a:r>
          </a:p>
        </p:txBody>
      </p:sp>
    </p:spTree>
    <p:extLst>
      <p:ext uri="{BB962C8B-B14F-4D97-AF65-F5344CB8AC3E}">
        <p14:creationId xmlns:p14="http://schemas.microsoft.com/office/powerpoint/2010/main" xmlns="" val="38102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107"/>
            <a:ext cx="10515600" cy="503237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Наша группа полностью укомплектована игровым набором </a:t>
            </a:r>
            <a:r>
              <a:rPr lang="ru-RU" dirty="0"/>
              <a:t>«Дары Фребеля</a:t>
            </a:r>
            <a:r>
              <a:rPr lang="ru-RU" dirty="0" smtClean="0"/>
              <a:t>» из 14 модулей, дополнительными тематическими наборами в количестве 10 шт., а также логопедической мозаикой на основе набора «Дары Фребеля». Данные наборы я использую уже более 3 лет. Мною накоплен </a:t>
            </a:r>
            <a:r>
              <a:rPr lang="ru-RU" dirty="0"/>
              <a:t>опыт работы по применению </a:t>
            </a:r>
            <a:r>
              <a:rPr lang="ru-RU" dirty="0" smtClean="0"/>
              <a:t>набора </a:t>
            </a:r>
            <a:r>
              <a:rPr lang="ru-RU" dirty="0"/>
              <a:t>в работе с детьми дошкольного возраста. </a:t>
            </a:r>
            <a:r>
              <a:rPr lang="ru-RU" dirty="0" smtClean="0"/>
              <a:t>В частности, в развитии познавательных способностей детей.</a:t>
            </a:r>
          </a:p>
          <a:p>
            <a:pPr marL="0" indent="0" algn="just">
              <a:buNone/>
            </a:pPr>
            <a:r>
              <a:rPr lang="ru-RU" dirty="0" smtClean="0"/>
              <a:t>Данная </a:t>
            </a:r>
            <a:r>
              <a:rPr lang="ru-RU" dirty="0"/>
              <a:t>презентация представляет подборку игр и игровых упражнений для </a:t>
            </a:r>
            <a:r>
              <a:rPr lang="ru-RU" dirty="0" smtClean="0"/>
              <a:t>детей с </a:t>
            </a:r>
            <a:r>
              <a:rPr lang="ru-RU" dirty="0"/>
              <a:t>применением «Даров Фребеля», использование которых позволит педагогам, работающим с детьми </a:t>
            </a:r>
            <a:r>
              <a:rPr lang="ru-RU" dirty="0" smtClean="0"/>
              <a:t>дошкольного возраста</a:t>
            </a:r>
            <a:r>
              <a:rPr lang="ru-RU" dirty="0"/>
              <a:t>, </a:t>
            </a:r>
            <a:r>
              <a:rPr lang="ru-RU" dirty="0" smtClean="0"/>
              <a:t>разнообразить образовательный процесс, развивать творческие способности детей, формировать познавательный интерес.</a:t>
            </a:r>
          </a:p>
          <a:p>
            <a:pPr marL="0" indent="0" algn="just">
              <a:buNone/>
            </a:pPr>
            <a:r>
              <a:rPr lang="ru-RU" dirty="0" smtClean="0"/>
              <a:t>Представленные игры и упражнения могут использоваться педагогами в разных возрастных группах. В зависимости от возраста и подготовленности детей можно модифицировать игры и упражнения. Например, для детей более младшего возраста или не знакомых с Дарами Фребеля можно использовать показ, шаблоны и т.д.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4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791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Игра </a:t>
            </a:r>
            <a:r>
              <a:rPr lang="ru-RU" dirty="0" smtClean="0"/>
              <a:t>«Посадка лука»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841" y="1325563"/>
            <a:ext cx="5530639" cy="4147980"/>
          </a:xfrm>
        </p:spPr>
      </p:pic>
      <p:sp>
        <p:nvSpPr>
          <p:cNvPr id="5" name="Прямоугольник 4"/>
          <p:cNvSpPr/>
          <p:nvPr/>
        </p:nvSpPr>
        <p:spPr>
          <a:xfrm>
            <a:off x="5990897" y="948690"/>
            <a:ext cx="59834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Мы, ребята-молодцы! Любим мы трудиться!</a:t>
            </a:r>
          </a:p>
          <a:p>
            <a:r>
              <a:rPr lang="ru-RU" dirty="0" smtClean="0"/>
              <a:t>Вот посадим с вами лук – будем им гордиться!</a:t>
            </a:r>
          </a:p>
          <a:p>
            <a:r>
              <a:rPr lang="ru-RU" dirty="0" smtClean="0"/>
              <a:t>Будем мы сажать лучок, мы возьмем с тобой горшок </a:t>
            </a:r>
          </a:p>
          <a:p>
            <a:r>
              <a:rPr lang="ru-RU" dirty="0" smtClean="0"/>
              <a:t>(выкладываем из даров Фребеля)</a:t>
            </a:r>
          </a:p>
          <a:p>
            <a:r>
              <a:rPr lang="ru-RU" dirty="0" smtClean="0"/>
              <a:t>Если будет он пустой, лук не вырастет большой.</a:t>
            </a:r>
          </a:p>
          <a:p>
            <a:r>
              <a:rPr lang="ru-RU" dirty="0" smtClean="0"/>
              <a:t>Так давай возьмем лопатку, чтоб земли на нашу грядку</a:t>
            </a:r>
          </a:p>
          <a:p>
            <a:r>
              <a:rPr lang="ru-RU" dirty="0" smtClean="0"/>
              <a:t>Нам насыпать поскорей. Лук так вырастет быстрей!</a:t>
            </a:r>
          </a:p>
          <a:p>
            <a:r>
              <a:rPr lang="ru-RU" dirty="0" smtClean="0"/>
              <a:t>(выкладываем из даров Фребеля)</a:t>
            </a:r>
          </a:p>
          <a:p>
            <a:r>
              <a:rPr lang="ru-RU" dirty="0" smtClean="0"/>
              <a:t>А теперь лучок возьмем и в горшок его воткнем</a:t>
            </a:r>
          </a:p>
          <a:p>
            <a:r>
              <a:rPr lang="ru-RU" dirty="0" smtClean="0"/>
              <a:t>(выкладываем из даров Фребеля)</a:t>
            </a:r>
          </a:p>
          <a:p>
            <a:r>
              <a:rPr lang="ru-RU" dirty="0" smtClean="0"/>
              <a:t>Что-то лук наш не растет?! Воду мы забыли! Вот!</a:t>
            </a:r>
          </a:p>
          <a:p>
            <a:r>
              <a:rPr lang="ru-RU" dirty="0" smtClean="0"/>
              <a:t>Поскорей возьми ты лейку и лучок-то свой полей-ка)</a:t>
            </a:r>
          </a:p>
          <a:p>
            <a:r>
              <a:rPr lang="ru-RU" dirty="0" smtClean="0"/>
              <a:t>(выкладываем из даров Фребеля)</a:t>
            </a:r>
          </a:p>
          <a:p>
            <a:r>
              <a:rPr lang="ru-RU" dirty="0" smtClean="0"/>
              <a:t>Чтобы всходы зеленели, чтобы лук красивый рос.</a:t>
            </a:r>
          </a:p>
          <a:p>
            <a:r>
              <a:rPr lang="ru-RU" dirty="0" smtClean="0"/>
              <a:t>На окно его поставь, солнечным лучам подставь</a:t>
            </a:r>
          </a:p>
          <a:p>
            <a:r>
              <a:rPr lang="ru-RU" dirty="0" smtClean="0"/>
              <a:t>(выкладываем из даров Фребеля)</a:t>
            </a:r>
          </a:p>
          <a:p>
            <a:r>
              <a:rPr lang="ru-RU" dirty="0" smtClean="0"/>
              <a:t>Потерпи совсем немножко и увидишь вскоре ты </a:t>
            </a:r>
          </a:p>
          <a:p>
            <a:r>
              <a:rPr lang="ru-RU" dirty="0" smtClean="0"/>
              <a:t>Зелень на своем окошке, лука первые ростки!</a:t>
            </a:r>
          </a:p>
          <a:p>
            <a:r>
              <a:rPr lang="ru-RU" dirty="0" smtClean="0"/>
              <a:t>(выкладываем из даров Фребеля)</a:t>
            </a:r>
          </a:p>
          <a:p>
            <a:r>
              <a:rPr lang="ru-RU" dirty="0" smtClean="0"/>
              <a:t>Вот в горшочке лук зеленый, Ярким солнцем освещенный,</a:t>
            </a:r>
          </a:p>
          <a:p>
            <a:r>
              <a:rPr lang="ru-RU" dirty="0" smtClean="0"/>
              <a:t>Ешьте все зеленый лук, Он здоровью верный друг!!!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802" y="5775902"/>
            <a:ext cx="5803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Воспитатель зачитывает текст, делая паузы, для того чтобы дети выложили  необходимое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4658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137" y="30000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Игра </a:t>
            </a:r>
            <a:r>
              <a:rPr lang="ru-RU" dirty="0" smtClean="0"/>
              <a:t>«Зимние загадки»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419" y="4100037"/>
            <a:ext cx="3063766" cy="2297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233" y="1625563"/>
            <a:ext cx="3063766" cy="22978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75994" y="1625563"/>
            <a:ext cx="744364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Мы слепили снежный ком,</a:t>
            </a:r>
          </a:p>
          <a:p>
            <a:r>
              <a:rPr lang="ru-RU" sz="2400" dirty="0" smtClean="0"/>
              <a:t>Шляпу сделали на нем,</a:t>
            </a:r>
          </a:p>
          <a:p>
            <a:r>
              <a:rPr lang="ru-RU" sz="2400" dirty="0" smtClean="0"/>
              <a:t>Нос приделали, и вмиг</a:t>
            </a:r>
          </a:p>
          <a:p>
            <a:r>
              <a:rPr lang="ru-RU" sz="2400" dirty="0" smtClean="0"/>
              <a:t>Получился …  (снеговик)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/>
              <a:t>Сыплет беленький снежок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На полянку, на лужок.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Всё вокруг белым-бело,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Столько снегу намело!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Эти нежные </a:t>
            </a:r>
            <a:r>
              <a:rPr lang="ru-RU" sz="2400" dirty="0" smtClean="0"/>
              <a:t>пушинки</a:t>
            </a:r>
          </a:p>
          <a:p>
            <a:r>
              <a:rPr lang="ru-RU" sz="2400" dirty="0" smtClean="0"/>
              <a:t>Называются … (снежинки)</a:t>
            </a:r>
          </a:p>
        </p:txBody>
      </p:sp>
    </p:spTree>
    <p:extLst>
      <p:ext uri="{BB962C8B-B14F-4D97-AF65-F5344CB8AC3E}">
        <p14:creationId xmlns:p14="http://schemas.microsoft.com/office/powerpoint/2010/main" xmlns="" val="4185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66" y="177931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Игровое упражнение </a:t>
            </a:r>
            <a:br>
              <a:rPr lang="ru-RU" dirty="0" smtClean="0"/>
            </a:br>
            <a:r>
              <a:rPr lang="ru-RU" dirty="0" smtClean="0"/>
              <a:t>«Геометрические бусы»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083"/>
          <a:stretch/>
        </p:blipFill>
        <p:spPr>
          <a:xfrm>
            <a:off x="57030" y="1589872"/>
            <a:ext cx="3635075" cy="25163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7" t="5191" b="39699"/>
          <a:stretch/>
        </p:blipFill>
        <p:spPr>
          <a:xfrm>
            <a:off x="8336389" y="3545458"/>
            <a:ext cx="3676179" cy="28969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07767" y="2068682"/>
            <a:ext cx="38128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Дети разбиваются на команды. Каждой команде дается задание собрать бусы из определенных фигур (куб, цилиндр, шар). Дети на ощупь вынимают нужные фигуры из мешочка и нанизывают на шнурок.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875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8378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Игра «Чаепитие»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855" y="3537089"/>
            <a:ext cx="3789329" cy="28419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9216" y="1202737"/>
            <a:ext cx="3674852" cy="27561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22352" y="2308819"/>
            <a:ext cx="354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Я сегодня не скучаю,</a:t>
            </a:r>
          </a:p>
          <a:p>
            <a:r>
              <a:rPr lang="ru-RU" sz="2000" dirty="0"/>
              <a:t>Я конфет купила к чаю</a:t>
            </a:r>
          </a:p>
          <a:p>
            <a:r>
              <a:rPr lang="ru-RU" sz="2000" dirty="0"/>
              <a:t>Для себя и для друзей.</a:t>
            </a:r>
          </a:p>
          <a:p>
            <a:r>
              <a:rPr lang="ru-RU" sz="2000" dirty="0"/>
              <a:t>Жду я вечером гостей.</a:t>
            </a:r>
          </a:p>
          <a:p>
            <a:r>
              <a:rPr lang="ru-RU" sz="2000" dirty="0"/>
              <a:t>Чай заварен ароматный,</a:t>
            </a:r>
          </a:p>
          <a:p>
            <a:r>
              <a:rPr lang="ru-RU" sz="2000" dirty="0"/>
              <a:t>С бергамотом - вкус приятный.</a:t>
            </a:r>
          </a:p>
          <a:p>
            <a:r>
              <a:rPr lang="ru-RU" sz="2000" dirty="0"/>
              <a:t>Чашки, блюдечки - сервиз,</a:t>
            </a:r>
          </a:p>
          <a:p>
            <a:r>
              <a:rPr lang="ru-RU" sz="2000" dirty="0"/>
              <a:t>Для друзей моих сюрприз.</a:t>
            </a:r>
          </a:p>
          <a:p>
            <a:r>
              <a:rPr lang="ru-RU" sz="2000" dirty="0"/>
              <a:t>А конфеты в вазе - счастье</a:t>
            </a:r>
          </a:p>
          <a:p>
            <a:r>
              <a:rPr lang="ru-RU" sz="2000" dirty="0"/>
              <a:t>В ярких фантиках шуршащих.</a:t>
            </a:r>
          </a:p>
          <a:p>
            <a:r>
              <a:rPr lang="ru-RU" sz="2000" dirty="0"/>
              <a:t>Манят запахом своим,</a:t>
            </a:r>
          </a:p>
          <a:p>
            <a:r>
              <a:rPr lang="ru-RU" sz="2000" dirty="0"/>
              <a:t>Но я не притронусь к ним.</a:t>
            </a:r>
          </a:p>
          <a:p>
            <a:r>
              <a:rPr lang="ru-RU" sz="2000" dirty="0"/>
              <a:t>Мне гостей дождаться надо.</a:t>
            </a:r>
          </a:p>
          <a:p>
            <a:r>
              <a:rPr lang="ru-RU" sz="2000" dirty="0"/>
              <a:t>Заходите! Буду </a:t>
            </a:r>
            <a:r>
              <a:rPr lang="ru-RU" sz="2000" dirty="0" smtClean="0"/>
              <a:t>рада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425" y="1440460"/>
            <a:ext cx="7527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Дети готовятся к приходу гостей и накрывают стол. Расставляют чайную посуду (чашку, блюдце, чайную ложку), готовят угощения.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86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«Поздравительная открытка»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14" b="13069"/>
          <a:stretch/>
        </p:blipFill>
        <p:spPr>
          <a:xfrm>
            <a:off x="336639" y="4465409"/>
            <a:ext cx="2192250" cy="2274630"/>
          </a:xfrm>
        </p:spPr>
      </p:pic>
      <p:sp>
        <p:nvSpPr>
          <p:cNvPr id="3" name="Прямоугольник 2"/>
          <p:cNvSpPr/>
          <p:nvPr/>
        </p:nvSpPr>
        <p:spPr>
          <a:xfrm>
            <a:off x="2657475" y="1833920"/>
            <a:ext cx="93345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Такие поздравления можно создавать на любой праздник, используя соответствующие символы.</a:t>
            </a:r>
          </a:p>
          <a:p>
            <a:r>
              <a:rPr lang="ru-RU" sz="2400" dirty="0" smtClean="0"/>
              <a:t>Например, </a:t>
            </a:r>
          </a:p>
          <a:p>
            <a:r>
              <a:rPr lang="ru-RU" sz="2400" dirty="0" smtClean="0"/>
              <a:t>1 января (Новый год) – Елка, подарки, дед Мороз и Снегурочка</a:t>
            </a:r>
          </a:p>
          <a:p>
            <a:r>
              <a:rPr lang="ru-RU" sz="2400" dirty="0" smtClean="0"/>
              <a:t>23 февраля (День Защитника Отечества) – Солдат, военная техника (самолет, танк, корабль)</a:t>
            </a:r>
            <a:br>
              <a:rPr lang="ru-RU" sz="2400" dirty="0" smtClean="0"/>
            </a:br>
            <a:r>
              <a:rPr lang="ru-RU" sz="2400" dirty="0" smtClean="0"/>
              <a:t>8 Марта (Международный Женский день) – Букет цветов, подарок для мамы.</a:t>
            </a:r>
          </a:p>
          <a:p>
            <a:r>
              <a:rPr lang="ru-RU" sz="2400" dirty="0" smtClean="0"/>
              <a:t>12 апреля (День Космонавтики) – Ракета, космонавт, звезды, планеты</a:t>
            </a:r>
          </a:p>
          <a:p>
            <a:r>
              <a:rPr lang="ru-RU" sz="2400" dirty="0" smtClean="0"/>
              <a:t>9 мая (День Победы) – Гвоздики, георгиевская лента, вечный огонь</a:t>
            </a:r>
          </a:p>
          <a:p>
            <a:r>
              <a:rPr lang="ru-RU" sz="2400" dirty="0" smtClean="0"/>
              <a:t>12 июня (День России) – флаг России, березы</a:t>
            </a:r>
          </a:p>
          <a:p>
            <a:r>
              <a:rPr lang="ru-RU" sz="2400" dirty="0" smtClean="0"/>
              <a:t>1 сентября (День Знаний) – Книга, ручка, карандаши, глобус, букет, дети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67" b="4434"/>
          <a:stretch/>
        </p:blipFill>
        <p:spPr>
          <a:xfrm>
            <a:off x="336639" y="1833920"/>
            <a:ext cx="2192250" cy="23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81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" y="89432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Игра «Дорожные знаки»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89" t="10580" r="49366" b="20580"/>
          <a:stretch/>
        </p:blipFill>
        <p:spPr>
          <a:xfrm>
            <a:off x="344035" y="1414995"/>
            <a:ext cx="2000364" cy="25855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07" t="4088" r="21935" b="6324"/>
          <a:stretch/>
        </p:blipFill>
        <p:spPr>
          <a:xfrm>
            <a:off x="344035" y="4146331"/>
            <a:ext cx="2033751" cy="24909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1045" y="4146331"/>
            <a:ext cx="3034260" cy="22756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5079" y="1528379"/>
            <a:ext cx="63425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Знак «Въезд запрещен</a:t>
            </a:r>
            <a:r>
              <a:rPr lang="ru-RU" b="1" dirty="0" smtClean="0"/>
              <a:t>»:</a:t>
            </a:r>
          </a:p>
          <a:p>
            <a:r>
              <a:rPr lang="ru-RU" dirty="0" smtClean="0"/>
              <a:t>Знак </a:t>
            </a:r>
            <a:r>
              <a:rPr lang="ru-RU" dirty="0"/>
              <a:t>водителей стращает,</a:t>
            </a:r>
          </a:p>
          <a:p>
            <a:r>
              <a:rPr lang="ru-RU" dirty="0"/>
              <a:t>Въезд машинам запрещает!</a:t>
            </a:r>
          </a:p>
          <a:p>
            <a:r>
              <a:rPr lang="ru-RU" dirty="0"/>
              <a:t>Не пытайтесь сгоряча</a:t>
            </a:r>
          </a:p>
          <a:p>
            <a:r>
              <a:rPr lang="ru-RU" dirty="0"/>
              <a:t>Ехать мимо кирпича</a:t>
            </a:r>
            <a:r>
              <a:rPr lang="ru-RU" dirty="0" smtClean="0"/>
              <a:t>!</a:t>
            </a:r>
          </a:p>
          <a:p>
            <a:endParaRPr lang="ru-RU" dirty="0"/>
          </a:p>
          <a:p>
            <a:r>
              <a:rPr lang="ru-RU" b="1" dirty="0"/>
              <a:t>Знак «Пешеходный переход»:</a:t>
            </a:r>
          </a:p>
          <a:p>
            <a:r>
              <a:rPr lang="ru-RU" dirty="0"/>
              <a:t>Здесь наземный переход,</a:t>
            </a:r>
          </a:p>
          <a:p>
            <a:r>
              <a:rPr lang="ru-RU" dirty="0"/>
              <a:t>Ходит целый день народ.</a:t>
            </a:r>
          </a:p>
          <a:p>
            <a:r>
              <a:rPr lang="ru-RU" dirty="0"/>
              <a:t>Ты, водитель, не грусти,</a:t>
            </a:r>
          </a:p>
          <a:p>
            <a:r>
              <a:rPr lang="ru-RU" dirty="0"/>
              <a:t>Пешехода пропусти!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dirty="0" smtClean="0"/>
          </a:p>
          <a:p>
            <a:r>
              <a:rPr lang="ru-RU" dirty="0" smtClean="0"/>
              <a:t>Данная игра помогает закрепить знания о  </a:t>
            </a:r>
            <a:r>
              <a:rPr lang="ru-RU" dirty="0"/>
              <a:t>правилах поведения на улице; вспомнить известные дорожные знаки; </a:t>
            </a:r>
            <a:r>
              <a:rPr lang="ru-RU" dirty="0" smtClean="0"/>
              <a:t>правила перехода через дорогу.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37111" y="1517518"/>
            <a:ext cx="32979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Знак «Остановка запрещена»:</a:t>
            </a:r>
          </a:p>
          <a:p>
            <a:r>
              <a:rPr lang="ru-RU" dirty="0"/>
              <a:t>Здесь машину не грузи,</a:t>
            </a:r>
          </a:p>
          <a:p>
            <a:r>
              <a:rPr lang="ru-RU" dirty="0"/>
              <a:t>Не паркуй, не тормози.</a:t>
            </a:r>
          </a:p>
          <a:p>
            <a:r>
              <a:rPr lang="ru-RU" dirty="0"/>
              <a:t>Этот знак всем говорит:</a:t>
            </a:r>
          </a:p>
          <a:p>
            <a:r>
              <a:rPr lang="ru-RU" dirty="0"/>
              <a:t>«Тот не прав, кто здесь стоит!»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35744" y="1550483"/>
            <a:ext cx="29886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Знак «Главная дорога»:</a:t>
            </a:r>
          </a:p>
          <a:p>
            <a:r>
              <a:rPr lang="ru-RU" dirty="0"/>
              <a:t>Вот он знак, каких немного:</a:t>
            </a:r>
          </a:p>
          <a:p>
            <a:r>
              <a:rPr lang="ru-RU" dirty="0"/>
              <a:t>Это главная дорога!</a:t>
            </a:r>
          </a:p>
          <a:p>
            <a:r>
              <a:rPr lang="ru-RU" dirty="0"/>
              <a:t>Если едешь ты по ней,</a:t>
            </a:r>
          </a:p>
          <a:p>
            <a:r>
              <a:rPr lang="ru-RU" dirty="0"/>
              <a:t>Всех становишься главней,</a:t>
            </a:r>
          </a:p>
          <a:p>
            <a:r>
              <a:rPr lang="ru-RU" dirty="0"/>
              <a:t>И тебе, как будто Богу,</a:t>
            </a:r>
          </a:p>
          <a:p>
            <a:r>
              <a:rPr lang="ru-RU" dirty="0"/>
              <a:t>Уступают все дорогу!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34444" y="3130668"/>
            <a:ext cx="29953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Светофор</a:t>
            </a:r>
          </a:p>
          <a:p>
            <a:r>
              <a:rPr lang="ru-RU" dirty="0" smtClean="0"/>
              <a:t>Загорелся </a:t>
            </a:r>
            <a:r>
              <a:rPr lang="ru-RU" dirty="0"/>
              <a:t>КРАСНЫЙ свет,-</a:t>
            </a:r>
          </a:p>
          <a:p>
            <a:r>
              <a:rPr lang="ru-RU" dirty="0"/>
              <a:t>Стой, малыш, прохода нет.</a:t>
            </a:r>
          </a:p>
          <a:p>
            <a:r>
              <a:rPr lang="ru-RU" dirty="0"/>
              <a:t>ЖЕЛТЫЙ свет, смотри, горит </a:t>
            </a:r>
          </a:p>
          <a:p>
            <a:r>
              <a:rPr lang="ru-RU" dirty="0"/>
              <a:t>Приготовься говорит.</a:t>
            </a:r>
          </a:p>
          <a:p>
            <a:r>
              <a:rPr lang="ru-RU" dirty="0"/>
              <a:t>А </a:t>
            </a:r>
            <a:r>
              <a:rPr lang="ru-RU" dirty="0" err="1"/>
              <a:t>зажёгся</a:t>
            </a:r>
            <a:r>
              <a:rPr lang="ru-RU" dirty="0"/>
              <a:t> свет ЗЕЛЕНЫЙ -</a:t>
            </a:r>
          </a:p>
          <a:p>
            <a:r>
              <a:rPr lang="ru-RU" dirty="0"/>
              <a:t>Проходи мой друг учёный.</a:t>
            </a:r>
          </a:p>
        </p:txBody>
      </p:sp>
    </p:spTree>
    <p:extLst>
      <p:ext uri="{BB962C8B-B14F-4D97-AF65-F5344CB8AC3E}">
        <p14:creationId xmlns:p14="http://schemas.microsoft.com/office/powerpoint/2010/main" xmlns="" val="10917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2916" y="4128489"/>
            <a:ext cx="2870176" cy="21526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89" r="4393"/>
          <a:stretch/>
        </p:blipFill>
        <p:spPr>
          <a:xfrm>
            <a:off x="632909" y="1500024"/>
            <a:ext cx="2131411" cy="215672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32793" y="1744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Игра «Художник-иллюстратор»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7999" y="1500024"/>
            <a:ext cx="84003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этой игре дети выступают в качестве художников-иллюстраторов, создавая уникальные работы.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На фото представлены иллюстрации к сказкам А.С. Пушкина «Сказка о рыбаке и рыбке» и «У лукоморья дуб зеленый…» («Руслан и Людмила»)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5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1227</Words>
  <Application>Microsoft Office PowerPoint</Application>
  <PresentationFormat>Произвольный</PresentationFormat>
  <Paragraphs>176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Актуальность направления</vt:lpstr>
      <vt:lpstr>Игра «Посадка лука»</vt:lpstr>
      <vt:lpstr>Игра «Зимние загадки»</vt:lpstr>
      <vt:lpstr>Игровое упражнение  «Геометрические бусы»</vt:lpstr>
      <vt:lpstr>Игра «Чаепитие»</vt:lpstr>
      <vt:lpstr>Игра «Поздравительная открытка»</vt:lpstr>
      <vt:lpstr>Игра «Дорожные знаки»</vt:lpstr>
      <vt:lpstr>Слайд 9</vt:lpstr>
      <vt:lpstr>Игра «Чей домик?»</vt:lpstr>
      <vt:lpstr>Игра «Веселый огород»</vt:lpstr>
      <vt:lpstr>Игра «Путешествие на Луну»</vt:lpstr>
      <vt:lpstr>Эффективность использования игрового набора «Дары Фребеля» в развитии познавательных способностей дошкольников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Володя</dc:creator>
  <cp:lastModifiedBy>Sad61</cp:lastModifiedBy>
  <cp:revision>28</cp:revision>
  <dcterms:created xsi:type="dcterms:W3CDTF">2020-05-25T14:38:25Z</dcterms:created>
  <dcterms:modified xsi:type="dcterms:W3CDTF">2020-11-09T13:37:45Z</dcterms:modified>
</cp:coreProperties>
</file>