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i="1" dirty="0" smtClean="0"/>
              <a:t>«</a:t>
            </a:r>
            <a:r>
              <a:rPr lang="ru-RU" sz="3100" i="1" dirty="0" smtClean="0"/>
              <a:t>Психолого-педагогическое сопровождение детей раннего возраста</a:t>
            </a:r>
            <a:r>
              <a:rPr lang="ru-RU" sz="3100" b="1" i="1" dirty="0" smtClean="0"/>
              <a:t>»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Использование игрового набора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Дары </a:t>
            </a:r>
            <a:r>
              <a:rPr lang="ru-RU" dirty="0" err="1" smtClean="0"/>
              <a:t>Фребеля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раннем возрасте 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458200" cy="144016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/>
              <a:t>муниципальное бюджетное дошкольное образовательное учреждение «Детский сад комбинированного вида №61» городского округа Самара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494116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/>
              <a:t>Выполнил:</a:t>
            </a:r>
            <a:br>
              <a:rPr lang="ru-RU" dirty="0" smtClean="0"/>
            </a:br>
            <a:r>
              <a:rPr lang="ru-RU" dirty="0" smtClean="0"/>
              <a:t>Старший воспитатель </a:t>
            </a:r>
          </a:p>
          <a:p>
            <a:pPr algn="r"/>
            <a:r>
              <a:rPr lang="ru-RU" dirty="0" smtClean="0"/>
              <a:t>МБДОУ «Детский сад № 61» г.о.Самара</a:t>
            </a:r>
            <a:br>
              <a:rPr lang="ru-RU" dirty="0" smtClean="0"/>
            </a:br>
            <a:r>
              <a:rPr lang="ru-RU" dirty="0" smtClean="0"/>
              <a:t>Калинина Т.В.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6211669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Самара, 2020г.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Эффективность применения игрового набора «дары </a:t>
            </a:r>
            <a:r>
              <a:rPr lang="ru-RU" sz="2000" dirty="0" err="1" smtClean="0"/>
              <a:t>фребеля</a:t>
            </a:r>
            <a:r>
              <a:rPr lang="ru-RU" sz="2000" dirty="0" smtClean="0"/>
              <a:t>» в работе с детьми раннего возраста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0851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dirty="0" smtClean="0">
                <a:solidFill>
                  <a:schemeClr val="tx1"/>
                </a:solidFill>
              </a:rPr>
              <a:t>Использование текстильных мячей позволяет включить их в различные виды деятельности</a:t>
            </a:r>
            <a:r>
              <a:rPr lang="ru-RU" sz="6400" dirty="0" smtClean="0">
                <a:solidFill>
                  <a:schemeClr val="tx1"/>
                </a:solidFill>
              </a:rPr>
              <a:t>: 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Двигательная деятельность (утренняя гимнастика с пластиковыми шариками, подвижные игры («Догони мяч», «Красный, </a:t>
            </a:r>
            <a:r>
              <a:rPr lang="ru-RU" sz="6400" dirty="0" err="1" smtClean="0">
                <a:solidFill>
                  <a:schemeClr val="tx1"/>
                </a:solidFill>
              </a:rPr>
              <a:t>жѐлтый, зелѐный», </a:t>
            </a:r>
            <a:r>
              <a:rPr lang="ru-RU" sz="6400" dirty="0" smtClean="0">
                <a:solidFill>
                  <a:schemeClr val="tx1"/>
                </a:solidFill>
              </a:rPr>
              <a:t>«Перебрось через </a:t>
            </a:r>
            <a:r>
              <a:rPr lang="ru-RU" sz="6400" dirty="0" err="1" smtClean="0">
                <a:solidFill>
                  <a:schemeClr val="tx1"/>
                </a:solidFill>
              </a:rPr>
              <a:t>ручеѐк</a:t>
            </a:r>
            <a:r>
              <a:rPr lang="ru-RU" sz="6400" dirty="0" smtClean="0">
                <a:solidFill>
                  <a:schemeClr val="tx1"/>
                </a:solidFill>
              </a:rPr>
              <a:t>» и др.), игры на развитие мелкой моторики, игры с массажными мячиками и др.); 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Развитие речи (</a:t>
            </a:r>
            <a:r>
              <a:rPr lang="ru-RU" sz="6400" dirty="0" err="1" smtClean="0">
                <a:solidFill>
                  <a:schemeClr val="tx1"/>
                </a:solidFill>
              </a:rPr>
              <a:t>логоритмические</a:t>
            </a:r>
            <a:r>
              <a:rPr lang="ru-RU" sz="6400" dirty="0" smtClean="0">
                <a:solidFill>
                  <a:schemeClr val="tx1"/>
                </a:solidFill>
              </a:rPr>
              <a:t> игры, действие со сказочными персонажами – колобок, </a:t>
            </a:r>
            <a:r>
              <a:rPr lang="ru-RU" sz="6400" dirty="0" err="1" smtClean="0">
                <a:solidFill>
                  <a:schemeClr val="tx1"/>
                </a:solidFill>
              </a:rPr>
              <a:t>смешарики</a:t>
            </a:r>
            <a:r>
              <a:rPr lang="ru-RU" sz="6400" dirty="0" smtClean="0">
                <a:solidFill>
                  <a:schemeClr val="tx1"/>
                </a:solidFill>
              </a:rPr>
              <a:t>, речевые упражнения, повторение за взрослым и проговаривание своих действий(«Я катаю», «Я бросаю»); организация разговоров с детьми и др.). 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Познавательное развитие (показ и манипулирование вместе с детьми привлекательными, яркими шарами из разных материалов (ткань, пластик, дерево и др.), игры-занятия по </a:t>
            </a:r>
            <a:r>
              <a:rPr lang="ru-RU" sz="6400" dirty="0" err="1" smtClean="0">
                <a:solidFill>
                  <a:schemeClr val="tx1"/>
                </a:solidFill>
              </a:rPr>
              <a:t>сенсорике</a:t>
            </a:r>
            <a:r>
              <a:rPr lang="ru-RU" sz="6400" dirty="0" smtClean="0">
                <a:solidFill>
                  <a:schemeClr val="tx1"/>
                </a:solidFill>
              </a:rPr>
              <a:t>, игры-путешествия, экспериментирование с шарами («</a:t>
            </a:r>
            <a:r>
              <a:rPr lang="ru-RU" sz="6400" dirty="0" err="1" smtClean="0">
                <a:solidFill>
                  <a:schemeClr val="tx1"/>
                </a:solidFill>
              </a:rPr>
              <a:t>тонет-не</a:t>
            </a:r>
            <a:r>
              <a:rPr lang="ru-RU" sz="6400" dirty="0" smtClean="0">
                <a:solidFill>
                  <a:schemeClr val="tx1"/>
                </a:solidFill>
              </a:rPr>
              <a:t> тонет», «</a:t>
            </a:r>
            <a:r>
              <a:rPr lang="ru-RU" sz="6400" dirty="0" err="1" smtClean="0">
                <a:solidFill>
                  <a:schemeClr val="tx1"/>
                </a:solidFill>
              </a:rPr>
              <a:t>прыгает-не</a:t>
            </a:r>
            <a:r>
              <a:rPr lang="ru-RU" sz="6400" dirty="0" smtClean="0">
                <a:solidFill>
                  <a:schemeClr val="tx1"/>
                </a:solidFill>
              </a:rPr>
              <a:t> прыгает» и др.), самостоятельные действия малыша с шарами (хватать, стучать, бросать и др.). 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Продуктивная деятельность (рисование «Колечки», «Воздушные шарики», «Мой мяч»; лепка «Колобок», «Мячик»; рисование на песке и др.). 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Музыкально-художественная деятельность (хороводные игры, ритмические игры, </a:t>
            </a:r>
            <a:r>
              <a:rPr lang="ru-RU" sz="6400" dirty="0" err="1" smtClean="0">
                <a:solidFill>
                  <a:schemeClr val="tx1"/>
                </a:solidFill>
              </a:rPr>
              <a:t>потешки</a:t>
            </a:r>
            <a:r>
              <a:rPr lang="ru-RU" sz="6400" dirty="0" smtClean="0">
                <a:solidFill>
                  <a:schemeClr val="tx1"/>
                </a:solidFill>
              </a:rPr>
              <a:t> и </a:t>
            </a:r>
            <a:r>
              <a:rPr lang="ru-RU" sz="6400" dirty="0" err="1" smtClean="0">
                <a:solidFill>
                  <a:schemeClr val="tx1"/>
                </a:solidFill>
              </a:rPr>
              <a:t>др</a:t>
            </a:r>
            <a:r>
              <a:rPr lang="ru-RU" sz="6400" dirty="0" smtClean="0">
                <a:solidFill>
                  <a:schemeClr val="tx1"/>
                </a:solidFill>
              </a:rPr>
              <a:t>). </a:t>
            </a:r>
            <a:endParaRPr lang="ru-RU" sz="64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6400" b="1" dirty="0" smtClean="0">
                <a:solidFill>
                  <a:schemeClr val="tx1"/>
                </a:solidFill>
              </a:rPr>
              <a:t>Результаты работы: </a:t>
            </a:r>
          </a:p>
          <a:p>
            <a:pPr marL="514350" indent="-514350">
              <a:buAutoNum type="arabicPeriod"/>
            </a:pPr>
            <a:r>
              <a:rPr lang="ru-RU" sz="6400" dirty="0" smtClean="0">
                <a:solidFill>
                  <a:schemeClr val="tx1"/>
                </a:solidFill>
              </a:rPr>
              <a:t>1. Систематизация и разработка игр и упражнений с детьми раннего возраста с разноцветными шарами из различных материалов (текстильные, резиновые, пластмассовые, деревянные и др.) </a:t>
            </a:r>
          </a:p>
          <a:p>
            <a:pPr marL="514350" indent="-514350">
              <a:buAutoNum type="arabicPeriod"/>
            </a:pPr>
            <a:r>
              <a:rPr lang="ru-RU" sz="6400" dirty="0" smtClean="0">
                <a:solidFill>
                  <a:schemeClr val="tx1"/>
                </a:solidFill>
              </a:rPr>
              <a:t>2. Динамика развития речи детей раннего возраста, двигательных навыков, развитие сенсомоторных, социальных и коммуникативных способностей. </a:t>
            </a:r>
          </a:p>
          <a:p>
            <a:pPr marL="514350" indent="-514350">
              <a:buAutoNum type="arabicPeriod"/>
            </a:pPr>
            <a:r>
              <a:rPr lang="ru-RU" sz="6400" dirty="0" smtClean="0">
                <a:solidFill>
                  <a:schemeClr val="tx1"/>
                </a:solidFill>
              </a:rPr>
              <a:t>3. Развитие эмоциональной сферы (смех, радость, удивление, восхищение, движение).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365104"/>
            <a:ext cx="8686800" cy="184482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Игра – самая любимая и естественная деятельность малышей.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Наша задача состоит в том, чтобы сделать игру содержанием детской жизни.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7129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ОБРАТНАЯ СВЯЗЬ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b="1" i="1" dirty="0" smtClean="0"/>
              <a:t>муниципальное бюджетное  </a:t>
            </a:r>
          </a:p>
          <a:p>
            <a:pPr algn="ctr"/>
            <a:r>
              <a:rPr lang="ru-RU" b="1" i="1" smtClean="0"/>
              <a:t>дошкольное образовательное</a:t>
            </a:r>
            <a:r>
              <a:rPr lang="ru-RU" dirty="0" smtClean="0"/>
              <a:t> </a:t>
            </a:r>
            <a:r>
              <a:rPr lang="ru-RU" b="1" i="1" smtClean="0"/>
              <a:t>учреждение </a:t>
            </a:r>
            <a:endParaRPr lang="ru-RU" dirty="0" smtClean="0"/>
          </a:p>
          <a:p>
            <a:pPr algn="ctr"/>
            <a:r>
              <a:rPr lang="ru-RU" b="1" i="1" dirty="0" smtClean="0"/>
              <a:t>«Детский  сад комбинированного вида № 61»</a:t>
            </a:r>
            <a:endParaRPr lang="ru-RU" dirty="0" smtClean="0"/>
          </a:p>
          <a:p>
            <a:pPr algn="ctr"/>
            <a:r>
              <a:rPr lang="ru-RU" b="1" i="1" dirty="0" smtClean="0"/>
              <a:t> городского округа Самара</a:t>
            </a:r>
            <a:endParaRPr lang="ru-RU" dirty="0" smtClean="0"/>
          </a:p>
          <a:p>
            <a:pPr algn="ctr"/>
            <a:r>
              <a:rPr lang="ru-RU" b="1" i="1" dirty="0" smtClean="0"/>
              <a:t>443114, г.Самара, пр.Кирова, 397а</a:t>
            </a:r>
            <a:endParaRPr lang="ru-RU" dirty="0" smtClean="0"/>
          </a:p>
          <a:p>
            <a:pPr algn="ctr"/>
            <a:r>
              <a:rPr lang="ru-RU" b="1" i="1" dirty="0" smtClean="0"/>
              <a:t>тел</a:t>
            </a:r>
            <a:r>
              <a:rPr lang="en-US" b="1" i="1" dirty="0" smtClean="0"/>
              <a:t>. 956-44-33,  e-mail: mbdou61sam@mail.ru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57200"/>
            <a:ext cx="799288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Краткая информация о деятельности МБДОУ «ДЕТСКИЙ САД № 61» Г.О. </a:t>
            </a:r>
            <a:r>
              <a:rPr lang="ru-RU" dirty="0" err="1" smtClean="0"/>
              <a:t>сАМАРА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В МБДОУ «Детский сад № 61» г.о.Самара  функционировала с 1981 года одна группа для детей раннего возраста. С 2012 года в МБДОУ «Детский сад № 61» г.о.Самара деятельность группы раннего возраста была прекращена. С 2020-2021 учебного года в нашем учреждении планируется открыть 60 мест для детей раннего возраста в возрасте от 2 до 3 лет.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 направления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686800" cy="410445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/>
              <a:t>     </a:t>
            </a:r>
            <a:r>
              <a:rPr lang="ru-RU" sz="4000" dirty="0" smtClean="0">
                <a:solidFill>
                  <a:schemeClr val="tx1"/>
                </a:solidFill>
              </a:rPr>
              <a:t>Выбранное направление собственного педагогического опыта обусловлено предстоящим открытием значительного количества мест в ДОУ для детей раннего возраста. Соответственно, одной из задач методической работы в ДОУ является подбор рекомендаций для воспитателей групп раннего возраста по созданию условий для развития игровой деятельности у детей раннего возраста. МБДОУ «Детский сад № 61» г.о.Самара полностью укомплектован игровыми наборами «Дары </a:t>
            </a:r>
            <a:r>
              <a:rPr lang="ru-RU" sz="4000" dirty="0" err="1" smtClean="0">
                <a:solidFill>
                  <a:schemeClr val="tx1"/>
                </a:solidFill>
              </a:rPr>
              <a:t>Фребеля</a:t>
            </a:r>
            <a:r>
              <a:rPr lang="ru-RU" sz="4000" dirty="0" smtClean="0">
                <a:solidFill>
                  <a:schemeClr val="tx1"/>
                </a:solidFill>
              </a:rPr>
              <a:t>», педагогами накоплен опыт работы по применению данного набора в работе с детьми дошкольного возраста. Данная презентация представляет подборку игр и игровых упражнений для малышей с применением «Даров </a:t>
            </a:r>
            <a:r>
              <a:rPr lang="ru-RU" sz="4000" dirty="0" err="1" smtClean="0">
                <a:solidFill>
                  <a:schemeClr val="tx1"/>
                </a:solidFill>
              </a:rPr>
              <a:t>Фребеля</a:t>
            </a:r>
            <a:r>
              <a:rPr lang="ru-RU" sz="4000" dirty="0" smtClean="0">
                <a:solidFill>
                  <a:schemeClr val="tx1"/>
                </a:solidFill>
              </a:rPr>
              <a:t>», использование которых позволит педагогам, работающим с детьми раннего возраста, ускорить и облегчить процесс адаптации детей в группе, разнообразить совместную деятельность взрослого и ребенка, обеспечить всестороннее развитие детей.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000" b="1" u="sng" dirty="0" smtClean="0"/>
              <a:t>«Текстильные мячики»</a:t>
            </a:r>
            <a:r>
              <a:rPr lang="ru-RU" sz="2000" dirty="0" smtClean="0"/>
              <a:t> - Цветные мячики на ниточках – первый дар </a:t>
            </a:r>
            <a:r>
              <a:rPr lang="ru-RU" sz="2000" dirty="0" err="1" smtClean="0"/>
              <a:t>Фрёбеля</a:t>
            </a:r>
            <a:r>
              <a:rPr lang="ru-RU" sz="2000" dirty="0" smtClean="0"/>
              <a:t>, который используют для сенсорного воспитания детей.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3"/>
            <a:ext cx="8892480" cy="338437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Последовательность работы с мячиками такова:</a:t>
            </a:r>
          </a:p>
          <a:p>
            <a:pPr lvl="0"/>
            <a:r>
              <a:rPr lang="ru-RU" u="sng" dirty="0" smtClean="0">
                <a:solidFill>
                  <a:schemeClr val="tx1"/>
                </a:solidFill>
              </a:rPr>
              <a:t>Знакомство - манипуляции с мячом (сжимание мяча, подбрасывание, метание, ловля и катание)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u="sng" dirty="0" smtClean="0">
                <a:solidFill>
                  <a:schemeClr val="tx1"/>
                </a:solidFill>
              </a:rPr>
              <a:t>Знакомство с цветом: упражнения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«Сортировка мячей по цвету»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«Найди мяч нужного цвета», «Какого мяча нет?», «Цветной мячик», «Путешествие цветных мячиков»,  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u="sng" dirty="0" smtClean="0">
                <a:solidFill>
                  <a:schemeClr val="tx1"/>
                </a:solidFill>
              </a:rPr>
              <a:t>Знакомство со свойствами шара</a:t>
            </a:r>
            <a:r>
              <a:rPr lang="ru-RU" dirty="0" smtClean="0">
                <a:solidFill>
                  <a:schemeClr val="tx1"/>
                </a:solidFill>
              </a:rPr>
              <a:t> (через действия с мячами): упражнения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- «Мячик спит»</a:t>
            </a:r>
            <a:r>
              <a:rPr lang="ru-RU" dirty="0" smtClean="0">
                <a:solidFill>
                  <a:schemeClr val="tx1"/>
                </a:solidFill>
              </a:rPr>
              <a:t> - состояние покоя на горизонтальной поверхности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- «Мячик катится по дорожке»</a:t>
            </a:r>
            <a:r>
              <a:rPr lang="ru-RU" dirty="0" smtClean="0">
                <a:solidFill>
                  <a:schemeClr val="tx1"/>
                </a:solidFill>
              </a:rPr>
              <a:t> - движения по поверхности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- «Мячик катится с горы»</a:t>
            </a:r>
            <a:r>
              <a:rPr lang="ru-RU" dirty="0" smtClean="0">
                <a:solidFill>
                  <a:schemeClr val="tx1"/>
                </a:solidFill>
              </a:rPr>
              <a:t> - движения по горизонтальной поверхности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«Мячик катится по тропинке» -</a:t>
            </a:r>
            <a:r>
              <a:rPr lang="ru-RU" dirty="0" smtClean="0">
                <a:solidFill>
                  <a:schemeClr val="tx1"/>
                </a:solidFill>
              </a:rPr>
              <a:t> движение по кривой поверхности</a:t>
            </a:r>
          </a:p>
          <a:p>
            <a:pPr lvl="0"/>
            <a:r>
              <a:rPr lang="ru-RU" u="sng" dirty="0" smtClean="0">
                <a:solidFill>
                  <a:schemeClr val="tx1"/>
                </a:solidFill>
              </a:rPr>
              <a:t>Знакомство с окружающим: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Упражнения:</a:t>
            </a:r>
          </a:p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chemeClr val="tx1"/>
                </a:solidFill>
              </a:rPr>
              <a:t>«Как меня зовут?»</a:t>
            </a:r>
            <a:r>
              <a:rPr lang="ru-RU" dirty="0" smtClean="0">
                <a:solidFill>
                  <a:schemeClr val="tx1"/>
                </a:solidFill>
              </a:rPr>
              <a:t> (имя собственное ребёнка)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- «Как тебя зовут?»</a:t>
            </a:r>
            <a:r>
              <a:rPr lang="ru-RU" dirty="0" smtClean="0">
                <a:solidFill>
                  <a:schemeClr val="tx1"/>
                </a:solidFill>
              </a:rPr>
              <a:t> (имя сверстников)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1026" name="Picture 4" descr="Картинки по запросу игры с мячиками фребел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365104"/>
            <a:ext cx="3097501" cy="229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Картинки по запросу текстильные мячики фребеля"/>
          <p:cNvPicPr>
            <a:picLocks noChangeAspect="1" noChangeArrowheads="1"/>
          </p:cNvPicPr>
          <p:nvPr/>
        </p:nvPicPr>
        <p:blipFill>
          <a:blip r:embed="rId3" cstate="print"/>
          <a:srcRect r="14801"/>
          <a:stretch>
            <a:fillRect/>
          </a:stretch>
        </p:blipFill>
        <p:spPr bwMode="auto">
          <a:xfrm>
            <a:off x="5436096" y="4488715"/>
            <a:ext cx="3287514" cy="217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Игра на координацию движений </a:t>
            </a:r>
            <a:r>
              <a:rPr lang="ru-RU" b="1" dirty="0" smtClean="0"/>
              <a:t>«Поиграем с мячиком!»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954958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За веревочку держу,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По мячу ладошкой бью,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Мячик, мячик, мой дружок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Мягкий, мягкий, мягкий бок.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За веревочку держу,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И другой ладошкой бью,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Мяч бросаю и ловлю 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Я с мячом играть люблю!</a:t>
            </a:r>
          </a:p>
          <a:p>
            <a:endParaRPr lang="ru-RU" dirty="0"/>
          </a:p>
        </p:txBody>
      </p:sp>
      <p:pic>
        <p:nvPicPr>
          <p:cNvPr id="2050" name="Picture 14" descr="Картинки по запросу первый дар фребел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5578" y="1484784"/>
            <a:ext cx="273630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4720788"/>
            <a:ext cx="79208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заметку: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Мячики должны быть небольшие, мягкие, связанные из шерсти, различных цветов – цвета радуги и белый. К каждому мячу прикрепляется ниточка. Во время игр с мячиками обязательно музыкальное сопровождение либо художественное слово (например, стишки) и показ взрослого тех движений, элементов, которые ребенку необходимо повторить.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Игры с текстильными мячиками на знакомство с направлением движения: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56792"/>
            <a:ext cx="8083624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>
                <a:solidFill>
                  <a:schemeClr val="tx1"/>
                </a:solidFill>
              </a:rPr>
              <a:t>Пила» (движения вперёд-назад)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«Я  пила, пила, пила,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Всё пилю, пилю, пилю,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Перепиливаю! Вперёд-назад, вперёд-назад»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«Скачут мячики» (движения вверх-вниз) </a:t>
            </a:r>
          </a:p>
          <a:p>
            <a:pPr lvl="0">
              <a:buNone/>
            </a:pPr>
            <a:r>
              <a:rPr lang="ru-RU" b="1" i="1" u="sng" dirty="0" smtClean="0">
                <a:solidFill>
                  <a:schemeClr val="tx1"/>
                </a:solidFill>
              </a:rPr>
              <a:t>«</a:t>
            </a:r>
            <a:r>
              <a:rPr lang="ru-RU" i="1" u="sng" dirty="0" smtClean="0">
                <a:solidFill>
                  <a:schemeClr val="tx1"/>
                </a:solidFill>
              </a:rPr>
              <a:t>Скачет мячик, прыг да скок,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Скачет мячик в кулачок,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И по пальчикам ладошки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пальчик каждый стоит в ряд,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И в ладошку, и назад!»</a:t>
            </a:r>
            <a:r>
              <a:rPr lang="ru-RU" b="1" i="1" u="sng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«Часики» (движения маятниковые)                                                                    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 «Я весёлая лиса» (круговые движения)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tx1"/>
                </a:solidFill>
              </a:rPr>
              <a:t>Я весёлая лиса, мне вцепилась в хвост оса.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«Рыбка» (плавательные движения)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Игры и упражнения для развития познавательной активности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3835152" cy="273893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7200" b="1" dirty="0" smtClean="0">
                <a:solidFill>
                  <a:schemeClr val="tx1"/>
                </a:solidFill>
              </a:rPr>
              <a:t>Воспитатель читает ребенку стихи о мячике, 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tx1"/>
                </a:solidFill>
              </a:rPr>
              <a:t>тем самым словесно сопровождает 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tx1"/>
                </a:solidFill>
              </a:rPr>
              <a:t>игровые упражнения:</a:t>
            </a:r>
          </a:p>
          <a:p>
            <a:r>
              <a:rPr lang="ru-RU" sz="7200" dirty="0" smtClean="0">
                <a:solidFill>
                  <a:schemeClr val="tx1"/>
                </a:solidFill>
              </a:rPr>
              <a:t>Что такое, что за шум?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Скачет </a:t>
            </a:r>
            <a:r>
              <a:rPr lang="ru-RU" sz="7200" b="1" dirty="0" smtClean="0">
                <a:solidFill>
                  <a:schemeClr val="tx1"/>
                </a:solidFill>
              </a:rPr>
              <a:t>мячик</a:t>
            </a:r>
            <a:r>
              <a:rPr lang="ru-RU" sz="7200" dirty="0" smtClean="0">
                <a:solidFill>
                  <a:schemeClr val="tx1"/>
                </a:solidFill>
              </a:rPr>
              <a:t>: бум-бум-бум!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Прыг-прыг-прыг и скок-скок-скок, -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Укатился под кусток. 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7200" dirty="0" smtClean="0">
                <a:solidFill>
                  <a:schemeClr val="tx1"/>
                </a:solidFill>
              </a:rPr>
              <a:t>Скачет мячик, прыг да скок,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Скачет мячик в кружок,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Скачет пять раз подряд,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И в ладошку, и назад!</a:t>
            </a:r>
          </a:p>
          <a:p>
            <a:pPr>
              <a:buNone/>
            </a:pPr>
            <a:endParaRPr lang="ru-RU" sz="7200" dirty="0" smtClean="0">
              <a:solidFill>
                <a:schemeClr val="tx1"/>
              </a:solidFill>
            </a:endParaRPr>
          </a:p>
          <a:p>
            <a:r>
              <a:rPr lang="ru-RU" sz="7200" dirty="0" smtClean="0">
                <a:solidFill>
                  <a:schemeClr val="tx1"/>
                </a:solidFill>
              </a:rPr>
              <a:t>Разноцветный мячик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По круглой дорожке скачет.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Прыгает, не бьется,</a:t>
            </a:r>
          </a:p>
          <a:p>
            <a:pPr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В руки не дается!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18433" name="Рисунок 6" descr="E:\картинки игр с мячиками\images (6).jpg"/>
          <p:cNvPicPr>
            <a:picLocks noChangeAspect="1" noChangeArrowheads="1"/>
          </p:cNvPicPr>
          <p:nvPr/>
        </p:nvPicPr>
        <p:blipFill>
          <a:blip r:embed="rId2" cstate="print"/>
          <a:srcRect t="12114"/>
          <a:stretch>
            <a:fillRect/>
          </a:stretch>
        </p:blipFill>
        <p:spPr bwMode="auto">
          <a:xfrm>
            <a:off x="7164288" y="2924944"/>
            <a:ext cx="1722339" cy="212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355976" y="2420888"/>
            <a:ext cx="28803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/>
              <a:t>Игра с детьми в групповом помещении «Мячик спрятался»</a:t>
            </a:r>
          </a:p>
          <a:p>
            <a:pPr>
              <a:buNone/>
            </a:pPr>
            <a:r>
              <a:rPr lang="ru-RU" dirty="0" smtClean="0"/>
              <a:t>Воспитатель прячет мячик при ребенке и предлагает его найти, при нахождении ребенком мячика педагог проговаривает: «Вот, он, мячик, на столе и.т.д.»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7395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ИГРА «ВОЛШЕБНЫЙ ШАР» (АДАПТАЦИЯ В ГРУППЕ)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5203304" cy="165881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1. Дети встают по кругу, передают друг другу 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деревянный шарик из набора J1, перекатывая его 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из ладошек, сложенных чашечкой в ладошки 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следующему игроку. Вместе с шариком нужно 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«передать» улыбку.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924944"/>
            <a:ext cx="47880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2. Воспитатель бросает мяч из набора  1 и произносит: «Я умею...» или «Я не умею...». Ребенок, поймав мяч, продолжает фразу, объяснив , почему он что-то умеет  или не умеет. Например: «Я умею смотреть, потому  что у меня есть глаза», или: «Я не умею летать,  потому что у меня нет крыльев».</a:t>
            </a:r>
          </a:p>
          <a:p>
            <a:r>
              <a:rPr lang="ru-RU" sz="1600" dirty="0" smtClean="0"/>
              <a:t>Предварительная работа: с детьми проводятся игры на  сортировку предметов по одному или нескольким  признакам, объединение групп предметов по общему признаку.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1412776"/>
            <a:ext cx="30780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3. Игра «Настроение».</a:t>
            </a:r>
          </a:p>
          <a:p>
            <a:r>
              <a:rPr lang="ru-RU" sz="1600" dirty="0" smtClean="0"/>
              <a:t>Дети нанизывают на шнурки шары из набора J1, выбирая цвет и форму по настроению и нанизывает на шнурок все </a:t>
            </a:r>
          </a:p>
          <a:p>
            <a:r>
              <a:rPr lang="ru-RU" sz="1600" dirty="0" smtClean="0"/>
              <a:t>фигурки выбранного цвета.</a:t>
            </a:r>
            <a:endParaRPr lang="ru-RU" sz="1600" dirty="0"/>
          </a:p>
        </p:txBody>
      </p:sp>
      <p:sp>
        <p:nvSpPr>
          <p:cNvPr id="17412" name="AutoShape 4" descr="Новости - Дары Фребеля - &quot;Радуг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4" name="Picture 6" descr="Новости - Дары Фребеля - &quot;Радуг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068960"/>
            <a:ext cx="4157034" cy="3117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Рекомендации по использованию игрового набора «ДАРЫ ФРЕБЕЛЯ» В РАБОТЕ с детьми РАННЕГО ВОЗРАСТА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700808"/>
            <a:ext cx="8884096" cy="50405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/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«Дары </a:t>
            </a:r>
            <a:r>
              <a:rPr lang="ru-RU" sz="1400" b="1" dirty="0" err="1" smtClean="0">
                <a:solidFill>
                  <a:schemeClr val="tx1"/>
                </a:solidFill>
              </a:rPr>
              <a:t>Фребеля</a:t>
            </a:r>
            <a:r>
              <a:rPr lang="ru-RU" sz="1400" b="1" dirty="0" smtClean="0">
                <a:solidFill>
                  <a:schemeClr val="tx1"/>
                </a:solidFill>
              </a:rPr>
              <a:t>» – это первая развернутая система сенсорного воспитания дошкольников. </a:t>
            </a:r>
            <a:r>
              <a:rPr lang="ru-RU" sz="1400" dirty="0" smtClean="0">
                <a:solidFill>
                  <a:schemeClr val="tx1"/>
                </a:solidFill>
              </a:rPr>
              <a:t>Игры для детей раннего дошкольного возраста, направленные на развитие умений: сортировать, классифицировать; сравнивать; складывать; выполнять по образцу; составлять последовательности (логические цепочки); считать; прикидывать (приблизительно подсчитывать); вычитать - всем этим требованиям отвечает данный набор. Дети раннего возраста имеют естественную потребность в общении и движении, удовлетворяя которые, взрослый создает условия для эмоционального, умственного и физического развития, организует соответствующее образовательное пространство. Именно мяч, шар и являются такими «предметами». 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Основные принципы организации работы с детьми по использованию в образовательном процессе развивающих игр и упражнений с шарами</a:t>
            </a:r>
            <a:r>
              <a:rPr lang="ru-RU" sz="1400" dirty="0" smtClean="0">
                <a:solidFill>
                  <a:schemeClr val="tx1"/>
                </a:solidFill>
              </a:rPr>
              <a:t>. 1. Принцип доступности предлагаемого материала. 2. Эмоционально-насыщенная тематика игр-занятий. 4. Привлекательность, занимательность содержания игровых занятий. 5. Коммуникативный характер, раскрепощенная атмосфера, доброжелательность в отношениях между членами детского коллектива и взрослыми. 6. Принцип одобрения и принятия. 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Этапы работы. </a:t>
            </a:r>
            <a:r>
              <a:rPr lang="ru-RU" sz="1400" dirty="0" smtClean="0">
                <a:solidFill>
                  <a:schemeClr val="tx1"/>
                </a:solidFill>
              </a:rPr>
              <a:t>1. Знакомство детей с формой шара, действиями с шарами на играх-занятиях («Дары» </a:t>
            </a:r>
            <a:r>
              <a:rPr lang="ru-RU" sz="1400" dirty="0" err="1" smtClean="0">
                <a:solidFill>
                  <a:schemeClr val="tx1"/>
                </a:solidFill>
              </a:rPr>
              <a:t>Фребеля</a:t>
            </a:r>
            <a:r>
              <a:rPr lang="ru-RU" sz="1400" dirty="0" smtClean="0">
                <a:solidFill>
                  <a:schemeClr val="tx1"/>
                </a:solidFill>
              </a:rPr>
              <a:t>»). 2. Закрепление знаний о шаре в упражнениях, играх, играх-занятиях. 3. Включение в различные виды деятельности (использование на занятиях по познавательному, речевому развитию, в художественно-эстетической деятельности, как предметы – заместители при формировании игровых навыков в первых сюжетных играх и др.) 4. Самостоятельное использование шаров и шариков в соответствии с потребностями и желаниями </a:t>
            </a:r>
            <a:r>
              <a:rPr lang="ru-RU" sz="1400" dirty="0" err="1" smtClean="0">
                <a:solidFill>
                  <a:schemeClr val="tx1"/>
                </a:solidFill>
              </a:rPr>
              <a:t>ребѐнка</a:t>
            </a:r>
            <a:r>
              <a:rPr lang="ru-RU" sz="1400" dirty="0" smtClean="0">
                <a:solidFill>
                  <a:schemeClr val="tx1"/>
                </a:solidFill>
              </a:rPr>
              <a:t>. Знакомство с мячиками рекомендуется начинать уже с 2-х месяцев (Ф. </a:t>
            </a:r>
            <a:r>
              <a:rPr lang="ru-RU" sz="1400" dirty="0" err="1" smtClean="0">
                <a:solidFill>
                  <a:schemeClr val="tx1"/>
                </a:solidFill>
              </a:rPr>
              <a:t>Фребель</a:t>
            </a:r>
            <a:r>
              <a:rPr lang="ru-RU" sz="1400" dirty="0" smtClean="0">
                <a:solidFill>
                  <a:schemeClr val="tx1"/>
                </a:solidFill>
              </a:rPr>
              <a:t>, Е.Н. </a:t>
            </a:r>
            <a:r>
              <a:rPr lang="ru-RU" sz="1400" dirty="0" err="1" smtClean="0">
                <a:solidFill>
                  <a:schemeClr val="tx1"/>
                </a:solidFill>
              </a:rPr>
              <a:t>Водовозова</a:t>
            </a:r>
            <a:r>
              <a:rPr lang="ru-RU" sz="1400" dirty="0" smtClean="0">
                <a:solidFill>
                  <a:schemeClr val="tx1"/>
                </a:solidFill>
              </a:rPr>
              <a:t>) 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1445</Words>
  <Application>Microsoft Office PowerPoint</Application>
  <PresentationFormat>Экран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«Психолого-педагогическое сопровождение детей раннего возраста»  Использование игрового набора  Дары Фребеля  в раннем возрасте  </vt:lpstr>
      <vt:lpstr>Краткая информация о деятельности МБДОУ «ДЕТСКИЙ САД № 61» Г.О. сАМАРА</vt:lpstr>
      <vt:lpstr>Актуальность направления</vt:lpstr>
      <vt:lpstr>«Текстильные мячики» - Цветные мячики на ниточках – первый дар Фрёбеля, который используют для сенсорного воспитания детей.  </vt:lpstr>
      <vt:lpstr>Игра на координацию движений «Поиграем с мячиком!»    </vt:lpstr>
      <vt:lpstr>Игры с текстильными мячиками на знакомство с направлением движения:</vt:lpstr>
      <vt:lpstr>Игры и упражнения для развития познавательной активности</vt:lpstr>
      <vt:lpstr>ИГРА «ВОЛШЕБНЫЙ ШАР» (АДАПТАЦИЯ В ГРУППЕ)</vt:lpstr>
      <vt:lpstr>Рекомендации по использованию игрового набора «ДАРЫ ФРЕБЕЛЯ» В РАБОТЕ с детьми РАННЕГО ВОЗРАСТА</vt:lpstr>
      <vt:lpstr>Эффективность применения игрового набора «дары фребеля» в работе с детьми раннего возраста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Городской образовательный проект «Психолого-педагогическое сопровождение детей раннего возраста»  Мастер-класс «Создание условий для развития игровой деятельности детей раннего возраста с использованием игрового набора «ДАРЫ ФРЕБЕЛЯ»  </dc:title>
  <dc:creator>Sad61</dc:creator>
  <cp:lastModifiedBy>Sad61</cp:lastModifiedBy>
  <cp:revision>3</cp:revision>
  <dcterms:created xsi:type="dcterms:W3CDTF">2020-05-22T07:20:01Z</dcterms:created>
  <dcterms:modified xsi:type="dcterms:W3CDTF">2020-11-02T13:58:04Z</dcterms:modified>
</cp:coreProperties>
</file>